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4"/>
  </p:handoutMasterIdLst>
  <p:sldIdLst>
    <p:sldId id="351" r:id="rId3"/>
    <p:sldId id="260" r:id="rId5"/>
    <p:sldId id="386" r:id="rId6"/>
    <p:sldId id="426" r:id="rId7"/>
    <p:sldId id="263" r:id="rId8"/>
    <p:sldId id="264" r:id="rId9"/>
    <p:sldId id="439" r:id="rId10"/>
    <p:sldId id="432" r:id="rId11"/>
    <p:sldId id="434" r:id="rId12"/>
    <p:sldId id="427" r:id="rId13"/>
    <p:sldId id="428" r:id="rId14"/>
    <p:sldId id="429" r:id="rId15"/>
    <p:sldId id="430" r:id="rId16"/>
    <p:sldId id="435" r:id="rId17"/>
    <p:sldId id="436" r:id="rId18"/>
    <p:sldId id="438" r:id="rId19"/>
    <p:sldId id="437" r:id="rId20"/>
    <p:sldId id="441" r:id="rId21"/>
    <p:sldId id="442" r:id="rId22"/>
    <p:sldId id="350" r:id="rId23"/>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337B"/>
    <a:srgbClr val="FDD6BA"/>
    <a:srgbClr val="F9EEE6"/>
    <a:srgbClr val="223380"/>
    <a:srgbClr val="FBC9AA"/>
    <a:srgbClr val="414F4D"/>
    <a:srgbClr val="FFCAA7"/>
    <a:srgbClr val="B7C5AB"/>
    <a:srgbClr val="FCCCA7"/>
    <a:srgbClr val="FAEF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71" autoAdjust="0"/>
    <p:restoredTop sz="94660"/>
  </p:normalViewPr>
  <p:slideViewPr>
    <p:cSldViewPr snapToGrid="0">
      <p:cViewPr varScale="1">
        <p:scale>
          <a:sx n="86" d="100"/>
          <a:sy n="86" d="100"/>
        </p:scale>
        <p:origin x="108" y="96"/>
      </p:cViewPr>
      <p:guideLst>
        <p:guide orient="horz" pos="2090"/>
        <p:guide pos="3840"/>
      </p:guideLst>
    </p:cSldViewPr>
  </p:slideViewPr>
  <p:notesTextViewPr>
    <p:cViewPr>
      <p:scale>
        <a:sx n="1" d="1"/>
        <a:sy n="1" d="1"/>
      </p:scale>
      <p:origin x="0" y="0"/>
    </p:cViewPr>
  </p:notesTextViewPr>
  <p:sorterViewPr>
    <p:cViewPr>
      <p:scale>
        <a:sx n="97" d="100"/>
        <a:sy n="97" d="100"/>
      </p:scale>
      <p:origin x="0" y="0"/>
    </p:cViewPr>
  </p:sorterViewPr>
  <p:notesViewPr>
    <p:cSldViewPr snapToGrid="0">
      <p:cViewPr varScale="1">
        <p:scale>
          <a:sx n="62" d="100"/>
          <a:sy n="62" d="100"/>
        </p:scale>
        <p:origin x="3163" y="5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B2B874B-ADD0-4F7B-B598-7977F5531F84}" type="datetimeFigureOut">
              <a:rPr lang="en-ID" smtClean="0"/>
            </a:fld>
            <a:endParaRPr lang="en-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9F0E95-3790-4927-A91B-3DF2D3305A77}" type="slidenum">
              <a:rPr lang="en-ID" smtClean="0"/>
            </a:fld>
            <a:endParaRPr lang="en-ID"/>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06_Custom Layout">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0" hasCustomPrompt="1"/>
          </p:nvPr>
        </p:nvSpPr>
        <p:spPr>
          <a:xfrm>
            <a:off x="9579429" y="1210824"/>
            <a:ext cx="2612571" cy="3255667"/>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
        <p:nvSpPr>
          <p:cNvPr id="5" name="Picture Placeholder 8"/>
          <p:cNvSpPr>
            <a:spLocks noGrp="1"/>
          </p:cNvSpPr>
          <p:nvPr>
            <p:ph type="pic" sz="quarter" idx="11" hasCustomPrompt="1"/>
          </p:nvPr>
        </p:nvSpPr>
        <p:spPr>
          <a:xfrm>
            <a:off x="0" y="0"/>
            <a:ext cx="2612571" cy="3255666"/>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
        <p:nvSpPr>
          <p:cNvPr id="6" name="Picture Placeholder 8"/>
          <p:cNvSpPr>
            <a:spLocks noGrp="1"/>
          </p:cNvSpPr>
          <p:nvPr>
            <p:ph type="pic" sz="quarter" idx="12" hasCustomPrompt="1"/>
          </p:nvPr>
        </p:nvSpPr>
        <p:spPr>
          <a:xfrm>
            <a:off x="4789714" y="3602333"/>
            <a:ext cx="2612571" cy="3255667"/>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07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Picture Placeholder 8"/>
          <p:cNvSpPr>
            <a:spLocks noGrp="1"/>
          </p:cNvSpPr>
          <p:nvPr>
            <p:ph type="pic" sz="quarter" idx="10" hasCustomPrompt="1"/>
          </p:nvPr>
        </p:nvSpPr>
        <p:spPr>
          <a:xfrm>
            <a:off x="1570818" y="1144149"/>
            <a:ext cx="9050363" cy="4751204"/>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08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Picture Placeholder 8"/>
          <p:cNvSpPr>
            <a:spLocks noGrp="1"/>
          </p:cNvSpPr>
          <p:nvPr>
            <p:ph type="pic" sz="quarter" idx="11" hasCustomPrompt="1"/>
          </p:nvPr>
        </p:nvSpPr>
        <p:spPr>
          <a:xfrm>
            <a:off x="6189785" y="0"/>
            <a:ext cx="6002215" cy="68580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
        <p:nvSpPr>
          <p:cNvPr id="7" name="Picture Placeholder 8"/>
          <p:cNvSpPr>
            <a:spLocks noGrp="1"/>
          </p:cNvSpPr>
          <p:nvPr>
            <p:ph type="pic" sz="quarter" idx="12" hasCustomPrompt="1"/>
          </p:nvPr>
        </p:nvSpPr>
        <p:spPr>
          <a:xfrm>
            <a:off x="2493667" y="1803679"/>
            <a:ext cx="2590800" cy="325064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09_Custom Layou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Picture Placeholder 8"/>
          <p:cNvSpPr>
            <a:spLocks noGrp="1"/>
          </p:cNvSpPr>
          <p:nvPr>
            <p:ph type="pic" sz="quarter" idx="11" hasCustomPrompt="1"/>
          </p:nvPr>
        </p:nvSpPr>
        <p:spPr>
          <a:xfrm>
            <a:off x="7677150" y="0"/>
            <a:ext cx="4514850" cy="68580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
        <p:nvSpPr>
          <p:cNvPr id="8" name="Picture Placeholder 8"/>
          <p:cNvSpPr>
            <a:spLocks noGrp="1"/>
          </p:cNvSpPr>
          <p:nvPr>
            <p:ph type="pic" sz="quarter" idx="12" hasCustomPrompt="1"/>
          </p:nvPr>
        </p:nvSpPr>
        <p:spPr>
          <a:xfrm>
            <a:off x="6894216" y="1803679"/>
            <a:ext cx="2618083" cy="325064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010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Picture Placeholder 8"/>
          <p:cNvSpPr>
            <a:spLocks noGrp="1"/>
          </p:cNvSpPr>
          <p:nvPr>
            <p:ph type="pic" sz="quarter" idx="10" hasCustomPrompt="1"/>
          </p:nvPr>
        </p:nvSpPr>
        <p:spPr>
          <a:xfrm>
            <a:off x="1570818" y="1144149"/>
            <a:ext cx="9050363" cy="4751204"/>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011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1" hasCustomPrompt="1"/>
          </p:nvPr>
        </p:nvSpPr>
        <p:spPr>
          <a:xfrm>
            <a:off x="6210299" y="0"/>
            <a:ext cx="5981701" cy="68580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
        <p:nvSpPr>
          <p:cNvPr id="5" name="Picture Placeholder 8"/>
          <p:cNvSpPr>
            <a:spLocks noGrp="1"/>
          </p:cNvSpPr>
          <p:nvPr>
            <p:ph type="pic" sz="quarter" idx="12" hasCustomPrompt="1"/>
          </p:nvPr>
        </p:nvSpPr>
        <p:spPr>
          <a:xfrm>
            <a:off x="3592216" y="3607357"/>
            <a:ext cx="2618083" cy="325064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012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1" hasCustomPrompt="1"/>
          </p:nvPr>
        </p:nvSpPr>
        <p:spPr>
          <a:xfrm>
            <a:off x="3848101" y="0"/>
            <a:ext cx="4533900" cy="68580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
        <p:nvSpPr>
          <p:cNvPr id="5" name="Picture Placeholder 8"/>
          <p:cNvSpPr>
            <a:spLocks noGrp="1"/>
          </p:cNvSpPr>
          <p:nvPr>
            <p:ph type="pic" sz="quarter" idx="12" hasCustomPrompt="1"/>
          </p:nvPr>
        </p:nvSpPr>
        <p:spPr>
          <a:xfrm>
            <a:off x="1503066" y="1803678"/>
            <a:ext cx="2618083" cy="3250643"/>
          </a:xfrm>
          <a:prstGeom prst="rect">
            <a:avLst/>
          </a:prstGeom>
          <a:pattFill prst="pct5">
            <a:fgClr>
              <a:schemeClr val="accent1"/>
            </a:fgClr>
            <a:bgClr>
              <a:schemeClr val="bg1"/>
            </a:bgClr>
          </a:pattFill>
          <a:ln>
            <a:noFill/>
          </a:ln>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013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Picture Placeholder 8"/>
          <p:cNvSpPr>
            <a:spLocks noGrp="1"/>
          </p:cNvSpPr>
          <p:nvPr>
            <p:ph type="pic" sz="quarter" idx="10" hasCustomPrompt="1"/>
          </p:nvPr>
        </p:nvSpPr>
        <p:spPr>
          <a:xfrm>
            <a:off x="1570818" y="1053398"/>
            <a:ext cx="9050363" cy="4751204"/>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014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Picture Placeholder 8"/>
          <p:cNvSpPr>
            <a:spLocks noGrp="1"/>
          </p:cNvSpPr>
          <p:nvPr>
            <p:ph type="pic" sz="quarter" idx="10" hasCustomPrompt="1"/>
          </p:nvPr>
        </p:nvSpPr>
        <p:spPr>
          <a:xfrm>
            <a:off x="3094892" y="1552470"/>
            <a:ext cx="6003890" cy="3773156"/>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015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Picture Placeholder 8"/>
          <p:cNvSpPr>
            <a:spLocks noGrp="1"/>
          </p:cNvSpPr>
          <p:nvPr>
            <p:ph type="pic" sz="quarter" idx="10" hasCustomPrompt="1"/>
          </p:nvPr>
        </p:nvSpPr>
        <p:spPr>
          <a:xfrm>
            <a:off x="5380892" y="0"/>
            <a:ext cx="4496638" cy="68580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7" name="Picture Placeholder 8"/>
          <p:cNvSpPr>
            <a:spLocks noGrp="1"/>
          </p:cNvSpPr>
          <p:nvPr>
            <p:ph type="pic" sz="quarter" idx="11" hasCustomPrompt="1"/>
          </p:nvPr>
        </p:nvSpPr>
        <p:spPr>
          <a:xfrm>
            <a:off x="2001295" y="1796143"/>
            <a:ext cx="2605874" cy="3253154"/>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4" name="Picture Placeholder 8"/>
          <p:cNvSpPr>
            <a:spLocks noGrp="1"/>
          </p:cNvSpPr>
          <p:nvPr>
            <p:ph type="pic" sz="quarter" idx="10" hasCustomPrompt="1"/>
          </p:nvPr>
        </p:nvSpPr>
        <p:spPr>
          <a:xfrm>
            <a:off x="0" y="0"/>
            <a:ext cx="12192000" cy="68580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016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Picture Placeholder 8"/>
          <p:cNvSpPr>
            <a:spLocks noGrp="1"/>
          </p:cNvSpPr>
          <p:nvPr>
            <p:ph type="pic" sz="quarter" idx="10" hasCustomPrompt="1"/>
          </p:nvPr>
        </p:nvSpPr>
        <p:spPr>
          <a:xfrm>
            <a:off x="3203750" y="714270"/>
            <a:ext cx="1330150" cy="766187"/>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7" name="Picture Placeholder 8"/>
          <p:cNvSpPr>
            <a:spLocks noGrp="1"/>
          </p:cNvSpPr>
          <p:nvPr>
            <p:ph type="pic" sz="quarter" idx="11" hasCustomPrompt="1"/>
          </p:nvPr>
        </p:nvSpPr>
        <p:spPr>
          <a:xfrm>
            <a:off x="7737650" y="382256"/>
            <a:ext cx="1330150" cy="766187"/>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8" name="Picture Placeholder 8"/>
          <p:cNvSpPr>
            <a:spLocks noGrp="1"/>
          </p:cNvSpPr>
          <p:nvPr>
            <p:ph type="pic" sz="quarter" idx="12" hasCustomPrompt="1"/>
          </p:nvPr>
        </p:nvSpPr>
        <p:spPr>
          <a:xfrm>
            <a:off x="8652050" y="4595027"/>
            <a:ext cx="1330150" cy="766187"/>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9" name="Picture Placeholder 8"/>
          <p:cNvSpPr>
            <a:spLocks noGrp="1"/>
          </p:cNvSpPr>
          <p:nvPr>
            <p:ph type="pic" sz="quarter" idx="13" hasCustomPrompt="1"/>
          </p:nvPr>
        </p:nvSpPr>
        <p:spPr>
          <a:xfrm>
            <a:off x="5010779" y="4916156"/>
            <a:ext cx="1330150" cy="766187"/>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10" name="Picture Placeholder 8"/>
          <p:cNvSpPr>
            <a:spLocks noGrp="1"/>
          </p:cNvSpPr>
          <p:nvPr>
            <p:ph type="pic" sz="quarter" idx="14" hasCustomPrompt="1"/>
          </p:nvPr>
        </p:nvSpPr>
        <p:spPr>
          <a:xfrm>
            <a:off x="1712407" y="3974541"/>
            <a:ext cx="1330150" cy="766187"/>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017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Picture Placeholder 8"/>
          <p:cNvSpPr>
            <a:spLocks noGrp="1"/>
          </p:cNvSpPr>
          <p:nvPr>
            <p:ph type="pic" sz="quarter" idx="11" hasCustomPrompt="1"/>
          </p:nvPr>
        </p:nvSpPr>
        <p:spPr>
          <a:xfrm>
            <a:off x="0" y="2057400"/>
            <a:ext cx="1316334" cy="1630345"/>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10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8" name="Picture Placeholder 8"/>
          <p:cNvSpPr>
            <a:spLocks noGrp="1"/>
          </p:cNvSpPr>
          <p:nvPr>
            <p:ph type="pic" sz="quarter" idx="12" hasCustomPrompt="1"/>
          </p:nvPr>
        </p:nvSpPr>
        <p:spPr>
          <a:xfrm>
            <a:off x="1646255" y="1"/>
            <a:ext cx="1287864" cy="1436914"/>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10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9" name="Picture Placeholder 8"/>
          <p:cNvSpPr>
            <a:spLocks noGrp="1"/>
          </p:cNvSpPr>
          <p:nvPr>
            <p:ph type="pic" sz="quarter" idx="13" hasCustomPrompt="1"/>
          </p:nvPr>
        </p:nvSpPr>
        <p:spPr>
          <a:xfrm>
            <a:off x="1106166" y="5329615"/>
            <a:ext cx="1865633" cy="152838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10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10" name="Picture Placeholder 8"/>
          <p:cNvSpPr>
            <a:spLocks noGrp="1"/>
          </p:cNvSpPr>
          <p:nvPr>
            <p:ph type="pic" sz="quarter" idx="14" hasCustomPrompt="1"/>
          </p:nvPr>
        </p:nvSpPr>
        <p:spPr>
          <a:xfrm>
            <a:off x="4786957" y="1784658"/>
            <a:ext cx="2612726" cy="326939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10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11" name="Picture Placeholder 8"/>
          <p:cNvSpPr>
            <a:spLocks noGrp="1"/>
          </p:cNvSpPr>
          <p:nvPr>
            <p:ph type="pic" sz="quarter" idx="15" hasCustomPrompt="1"/>
          </p:nvPr>
        </p:nvSpPr>
        <p:spPr>
          <a:xfrm>
            <a:off x="7667648" y="-1"/>
            <a:ext cx="2612726" cy="974036"/>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10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12" name="Picture Placeholder 8"/>
          <p:cNvSpPr>
            <a:spLocks noGrp="1"/>
          </p:cNvSpPr>
          <p:nvPr>
            <p:ph type="pic" sz="quarter" idx="16" hasCustomPrompt="1"/>
          </p:nvPr>
        </p:nvSpPr>
        <p:spPr>
          <a:xfrm>
            <a:off x="8974011" y="3993872"/>
            <a:ext cx="2612726" cy="2864125"/>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10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018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Picture Placeholder 8"/>
          <p:cNvSpPr>
            <a:spLocks noGrp="1"/>
          </p:cNvSpPr>
          <p:nvPr>
            <p:ph type="pic" sz="quarter" idx="11" hasCustomPrompt="1"/>
          </p:nvPr>
        </p:nvSpPr>
        <p:spPr>
          <a:xfrm>
            <a:off x="1921781" y="1378699"/>
            <a:ext cx="2605874" cy="327281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8" name="Picture Placeholder 8"/>
          <p:cNvSpPr>
            <a:spLocks noGrp="1"/>
          </p:cNvSpPr>
          <p:nvPr>
            <p:ph type="pic" sz="quarter" idx="12" hasCustomPrompt="1"/>
          </p:nvPr>
        </p:nvSpPr>
        <p:spPr>
          <a:xfrm>
            <a:off x="1921781" y="0"/>
            <a:ext cx="2605874" cy="98894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9" name="Picture Placeholder 8"/>
          <p:cNvSpPr>
            <a:spLocks noGrp="1"/>
          </p:cNvSpPr>
          <p:nvPr>
            <p:ph type="pic" sz="quarter" idx="13" hasCustomPrompt="1"/>
          </p:nvPr>
        </p:nvSpPr>
        <p:spPr>
          <a:xfrm>
            <a:off x="1921781" y="5041268"/>
            <a:ext cx="2605874" cy="1816732"/>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019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Picture Placeholder 8"/>
          <p:cNvSpPr>
            <a:spLocks noGrp="1"/>
          </p:cNvSpPr>
          <p:nvPr>
            <p:ph type="pic" sz="quarter" idx="11" hasCustomPrompt="1"/>
          </p:nvPr>
        </p:nvSpPr>
        <p:spPr>
          <a:xfrm>
            <a:off x="618844" y="1792593"/>
            <a:ext cx="2605874" cy="327281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10" name="Picture Placeholder 8"/>
          <p:cNvSpPr>
            <a:spLocks noGrp="1"/>
          </p:cNvSpPr>
          <p:nvPr>
            <p:ph type="pic" sz="quarter" idx="14" hasCustomPrompt="1"/>
          </p:nvPr>
        </p:nvSpPr>
        <p:spPr>
          <a:xfrm>
            <a:off x="3976613" y="1792593"/>
            <a:ext cx="2605874" cy="327281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11" name="Picture Placeholder 8"/>
          <p:cNvSpPr>
            <a:spLocks noGrp="1"/>
          </p:cNvSpPr>
          <p:nvPr>
            <p:ph type="pic" sz="quarter" idx="15" hasCustomPrompt="1"/>
          </p:nvPr>
        </p:nvSpPr>
        <p:spPr>
          <a:xfrm>
            <a:off x="7334382" y="1792592"/>
            <a:ext cx="2605874" cy="327281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12" name="Picture Placeholder 8"/>
          <p:cNvSpPr>
            <a:spLocks noGrp="1"/>
          </p:cNvSpPr>
          <p:nvPr>
            <p:ph type="pic" sz="quarter" idx="16" hasCustomPrompt="1"/>
          </p:nvPr>
        </p:nvSpPr>
        <p:spPr>
          <a:xfrm>
            <a:off x="10692151" y="1792591"/>
            <a:ext cx="1499849" cy="327281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020_Custom Layout">
    <p:spTree>
      <p:nvGrpSpPr>
        <p:cNvPr id="1" name=""/>
        <p:cNvGrpSpPr/>
        <p:nvPr/>
      </p:nvGrpSpPr>
      <p:grpSpPr>
        <a:xfrm>
          <a:off x="0" y="0"/>
          <a:ext cx="0" cy="0"/>
          <a:chOff x="0" y="0"/>
          <a:chExt cx="0" cy="0"/>
        </a:xfrm>
      </p:grpSpPr>
      <p:sp>
        <p:nvSpPr>
          <p:cNvPr id="3" name="Rectangle 2"/>
          <p:cNvSpPr/>
          <p:nvPr userDrawn="1"/>
        </p:nvSpPr>
        <p:spPr>
          <a:xfrm>
            <a:off x="5426664" y="0"/>
            <a:ext cx="676533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Rectangle 9"/>
          <p:cNvSpPr/>
          <p:nvPr userDrawn="1"/>
        </p:nvSpPr>
        <p:spPr>
          <a:xfrm>
            <a:off x="-35994" y="0"/>
            <a:ext cx="5462658"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1" hasCustomPrompt="1"/>
          </p:nvPr>
        </p:nvSpPr>
        <p:spPr>
          <a:xfrm>
            <a:off x="5426665" y="1792593"/>
            <a:ext cx="2605350" cy="3271069"/>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7" name="Picture Placeholder 8"/>
          <p:cNvSpPr>
            <a:spLocks noGrp="1"/>
          </p:cNvSpPr>
          <p:nvPr>
            <p:ph type="pic" sz="quarter" idx="12" hasCustomPrompt="1"/>
          </p:nvPr>
        </p:nvSpPr>
        <p:spPr>
          <a:xfrm>
            <a:off x="1410658" y="0"/>
            <a:ext cx="2605350" cy="3271069"/>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8" name="Picture Placeholder 8"/>
          <p:cNvSpPr>
            <a:spLocks noGrp="1"/>
          </p:cNvSpPr>
          <p:nvPr>
            <p:ph type="pic" sz="quarter" idx="13" hasCustomPrompt="1"/>
          </p:nvPr>
        </p:nvSpPr>
        <p:spPr>
          <a:xfrm>
            <a:off x="1410658" y="3586932"/>
            <a:ext cx="2605350" cy="3271069"/>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021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1" hasCustomPrompt="1"/>
          </p:nvPr>
        </p:nvSpPr>
        <p:spPr>
          <a:xfrm>
            <a:off x="5420593" y="3585187"/>
            <a:ext cx="2605874" cy="327281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6" name="Picture Placeholder 8"/>
          <p:cNvSpPr>
            <a:spLocks noGrp="1"/>
          </p:cNvSpPr>
          <p:nvPr>
            <p:ph type="pic" sz="quarter" idx="12" hasCustomPrompt="1"/>
          </p:nvPr>
        </p:nvSpPr>
        <p:spPr>
          <a:xfrm>
            <a:off x="-1" y="0"/>
            <a:ext cx="5420593" cy="68580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022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Picture Placeholder 8"/>
          <p:cNvSpPr>
            <a:spLocks noGrp="1"/>
          </p:cNvSpPr>
          <p:nvPr>
            <p:ph type="pic" sz="quarter" idx="12" hasCustomPrompt="1"/>
          </p:nvPr>
        </p:nvSpPr>
        <p:spPr>
          <a:xfrm>
            <a:off x="3368881" y="-1"/>
            <a:ext cx="5448875" cy="68580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4" name="Picture Placeholder 8"/>
          <p:cNvSpPr>
            <a:spLocks noGrp="1"/>
          </p:cNvSpPr>
          <p:nvPr>
            <p:ph type="pic" sz="quarter" idx="11" hasCustomPrompt="1"/>
          </p:nvPr>
        </p:nvSpPr>
        <p:spPr>
          <a:xfrm>
            <a:off x="0" y="1792593"/>
            <a:ext cx="4107908" cy="3272813"/>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023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Picture Placeholder 8"/>
          <p:cNvSpPr>
            <a:spLocks noGrp="1"/>
          </p:cNvSpPr>
          <p:nvPr>
            <p:ph type="pic" sz="quarter" idx="13" hasCustomPrompt="1"/>
          </p:nvPr>
        </p:nvSpPr>
        <p:spPr>
          <a:xfrm>
            <a:off x="5559920" y="-2"/>
            <a:ext cx="5426665" cy="6857999"/>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6" name="Picture Placeholder 8"/>
          <p:cNvSpPr>
            <a:spLocks noGrp="1"/>
          </p:cNvSpPr>
          <p:nvPr>
            <p:ph type="pic" sz="quarter" idx="12" hasCustomPrompt="1"/>
          </p:nvPr>
        </p:nvSpPr>
        <p:spPr>
          <a:xfrm>
            <a:off x="0" y="-1"/>
            <a:ext cx="5559920" cy="3607055"/>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8" name="Picture Placeholder 8"/>
          <p:cNvSpPr>
            <a:spLocks noGrp="1"/>
          </p:cNvSpPr>
          <p:nvPr>
            <p:ph type="pic" sz="quarter" idx="14" hasCustomPrompt="1"/>
          </p:nvPr>
        </p:nvSpPr>
        <p:spPr>
          <a:xfrm>
            <a:off x="3705323" y="4397391"/>
            <a:ext cx="1854597" cy="1677166"/>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9" name="Picture Placeholder 8"/>
          <p:cNvSpPr>
            <a:spLocks noGrp="1"/>
          </p:cNvSpPr>
          <p:nvPr>
            <p:ph type="pic" sz="quarter" idx="15" hasCustomPrompt="1"/>
          </p:nvPr>
        </p:nvSpPr>
        <p:spPr>
          <a:xfrm>
            <a:off x="0" y="3607054"/>
            <a:ext cx="2591566" cy="3250946"/>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4" name="Picture Placeholder 8"/>
          <p:cNvSpPr>
            <a:spLocks noGrp="1"/>
          </p:cNvSpPr>
          <p:nvPr>
            <p:ph type="pic" sz="quarter" idx="11" hasCustomPrompt="1"/>
          </p:nvPr>
        </p:nvSpPr>
        <p:spPr>
          <a:xfrm>
            <a:off x="9586126" y="1792593"/>
            <a:ext cx="2605874" cy="3252689"/>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024_Custom Layout">
    <p:spTree>
      <p:nvGrpSpPr>
        <p:cNvPr id="1" name=""/>
        <p:cNvGrpSpPr/>
        <p:nvPr/>
      </p:nvGrpSpPr>
      <p:grpSpPr>
        <a:xfrm>
          <a:off x="0" y="0"/>
          <a:ext cx="0" cy="0"/>
          <a:chOff x="0" y="0"/>
          <a:chExt cx="0" cy="0"/>
        </a:xfrm>
      </p:grpSpPr>
      <p:sp>
        <p:nvSpPr>
          <p:cNvPr id="6" name="Rectangle 5"/>
          <p:cNvSpPr/>
          <p:nvPr userDrawn="1"/>
        </p:nvSpPr>
        <p:spPr>
          <a:xfrm>
            <a:off x="-1" y="0"/>
            <a:ext cx="8018230" cy="6858000"/>
          </a:xfrm>
          <a:prstGeom prst="rect">
            <a:avLst/>
          </a:prstGeom>
          <a:solidFill>
            <a:srgbClr val="FCCC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Rectangle 2"/>
          <p:cNvSpPr/>
          <p:nvPr userDrawn="1"/>
        </p:nvSpPr>
        <p:spPr>
          <a:xfrm>
            <a:off x="8018230" y="0"/>
            <a:ext cx="4173769" cy="6858000"/>
          </a:xfrm>
          <a:prstGeom prst="rect">
            <a:avLst/>
          </a:prstGeom>
          <a:solidFill>
            <a:srgbClr val="FAEF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1" hasCustomPrompt="1"/>
          </p:nvPr>
        </p:nvSpPr>
        <p:spPr>
          <a:xfrm>
            <a:off x="10922254" y="0"/>
            <a:ext cx="1269745" cy="68580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025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rgbClr val="FAEF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1" hasCustomPrompt="1"/>
          </p:nvPr>
        </p:nvSpPr>
        <p:spPr>
          <a:xfrm>
            <a:off x="0" y="3429000"/>
            <a:ext cx="12192000" cy="34290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Picture Placeholder 8"/>
          <p:cNvSpPr>
            <a:spLocks noGrp="1"/>
          </p:cNvSpPr>
          <p:nvPr>
            <p:ph type="pic" sz="quarter" idx="10" hasCustomPrompt="1"/>
          </p:nvPr>
        </p:nvSpPr>
        <p:spPr>
          <a:xfrm>
            <a:off x="1570818" y="1554533"/>
            <a:ext cx="9050363" cy="3748934"/>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01_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Picture Placeholder 8"/>
          <p:cNvSpPr>
            <a:spLocks noGrp="1"/>
          </p:cNvSpPr>
          <p:nvPr>
            <p:ph type="pic" sz="quarter" idx="10" hasCustomPrompt="1"/>
          </p:nvPr>
        </p:nvSpPr>
        <p:spPr>
          <a:xfrm>
            <a:off x="6629951" y="3754093"/>
            <a:ext cx="2725418" cy="1898499"/>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02_Custom Layout">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03_Custom Layout">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Picture Placeholder 8"/>
          <p:cNvSpPr>
            <a:spLocks noGrp="1"/>
          </p:cNvSpPr>
          <p:nvPr>
            <p:ph type="pic" sz="quarter" idx="10" hasCustomPrompt="1"/>
          </p:nvPr>
        </p:nvSpPr>
        <p:spPr>
          <a:xfrm>
            <a:off x="9126415" y="1"/>
            <a:ext cx="2596662" cy="9906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4" name="Picture Placeholder 8"/>
          <p:cNvSpPr>
            <a:spLocks noGrp="1"/>
          </p:cNvSpPr>
          <p:nvPr>
            <p:ph type="pic" sz="quarter" idx="11" hasCustomPrompt="1"/>
          </p:nvPr>
        </p:nvSpPr>
        <p:spPr>
          <a:xfrm>
            <a:off x="9126414" y="1396092"/>
            <a:ext cx="2596662" cy="3252107"/>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
        <p:nvSpPr>
          <p:cNvPr id="5" name="Picture Placeholder 8"/>
          <p:cNvSpPr>
            <a:spLocks noGrp="1"/>
          </p:cNvSpPr>
          <p:nvPr>
            <p:ph type="pic" sz="quarter" idx="12" hasCustomPrompt="1"/>
          </p:nvPr>
        </p:nvSpPr>
        <p:spPr>
          <a:xfrm>
            <a:off x="9126414" y="5053691"/>
            <a:ext cx="2596662" cy="180431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04_Custom Layout">
    <p:spTree>
      <p:nvGrpSpPr>
        <p:cNvPr id="1" name=""/>
        <p:cNvGrpSpPr/>
        <p:nvPr/>
      </p:nvGrpSpPr>
      <p:grpSpPr>
        <a:xfrm>
          <a:off x="0" y="0"/>
          <a:ext cx="0" cy="0"/>
          <a:chOff x="0" y="0"/>
          <a:chExt cx="0" cy="0"/>
        </a:xfrm>
      </p:grpSpPr>
      <p:sp>
        <p:nvSpPr>
          <p:cNvPr id="2" name="Rectangle 1"/>
          <p:cNvSpPr/>
          <p:nvPr userDrawn="1"/>
        </p:nvSpPr>
        <p:spPr>
          <a:xfrm>
            <a:off x="4493886" y="0"/>
            <a:ext cx="769811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7"/>
          <p:cNvSpPr/>
          <p:nvPr userDrawn="1"/>
        </p:nvSpPr>
        <p:spPr>
          <a:xfrm>
            <a:off x="0" y="0"/>
            <a:ext cx="449388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1" hasCustomPrompt="1"/>
          </p:nvPr>
        </p:nvSpPr>
        <p:spPr>
          <a:xfrm>
            <a:off x="2757778" y="1802946"/>
            <a:ext cx="2613747" cy="3256121"/>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dirty="0"/>
              <a:t>Click Here to Add Picture</a:t>
            </a:r>
            <a:endParaRPr lang="id-ID"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05_Custom Layou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Picture Placeholder 8"/>
          <p:cNvSpPr>
            <a:spLocks noGrp="1"/>
          </p:cNvSpPr>
          <p:nvPr>
            <p:ph type="pic" sz="quarter" idx="10" hasCustomPrompt="1"/>
          </p:nvPr>
        </p:nvSpPr>
        <p:spPr>
          <a:xfrm>
            <a:off x="1570818" y="1144149"/>
            <a:ext cx="9050363" cy="4751204"/>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t>Click Here to Add Picture</a:t>
            </a:r>
            <a:endParaRPr lang="id-ID"/>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0" Type="http://schemas.openxmlformats.org/officeDocument/2006/relationships/theme" Target="../theme/theme1.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2.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2.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2.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9.xml"/><Relationship Id="rId2" Type="http://schemas.openxmlformats.org/officeDocument/2006/relationships/tags" Target="../tags/tag6.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9.xml"/><Relationship Id="rId2" Type="http://schemas.openxmlformats.org/officeDocument/2006/relationships/tags" Target="../tags/tag7.xml"/><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9.xml"/><Relationship Id="rId2" Type="http://schemas.openxmlformats.org/officeDocument/2006/relationships/tags" Target="../tags/tag8.xml"/><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9.xml"/><Relationship Id="rId2" Type="http://schemas.openxmlformats.org/officeDocument/2006/relationships/tags" Target="../tags/tag9.xml"/><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9.xml"/><Relationship Id="rId2" Type="http://schemas.openxmlformats.org/officeDocument/2006/relationships/tags" Target="../tags/tag10.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7.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7.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8.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9.xml"/><Relationship Id="rId2" Type="http://schemas.openxmlformats.org/officeDocument/2006/relationships/tags" Target="../tags/tag3.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9.xml"/><Relationship Id="rId2" Type="http://schemas.openxmlformats.org/officeDocument/2006/relationships/tags" Target="../tags/tag4.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8.xml"/><Relationship Id="rId2" Type="http://schemas.openxmlformats.org/officeDocument/2006/relationships/image" Target="../media/image1.png"/><Relationship Id="rId1" Type="http://schemas.openxmlformats.org/officeDocument/2006/relationships/tags" Target="../tags/tag5.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3"/>
          <p:cNvSpPr/>
          <p:nvPr/>
        </p:nvSpPr>
        <p:spPr>
          <a:xfrm>
            <a:off x="0" y="889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椭圆 1"/>
          <p:cNvSpPr/>
          <p:nvPr/>
        </p:nvSpPr>
        <p:spPr>
          <a:xfrm>
            <a:off x="2838542" y="318537"/>
            <a:ext cx="6514915" cy="6220878"/>
          </a:xfrm>
          <a:prstGeom prst="ellipse">
            <a:avLst/>
          </a:prstGeom>
          <a:gradFill flip="none" rotWithShape="1">
            <a:gsLst>
              <a:gs pos="29000">
                <a:srgbClr val="FCCCA7">
                  <a:alpha val="11000"/>
                </a:srgbClr>
              </a:gs>
              <a:gs pos="73000">
                <a:srgbClr val="FCBD96"/>
              </a:gs>
              <a:gs pos="100000">
                <a:srgbClr val="FCCEAC"/>
              </a:gs>
            </a:gsLst>
            <a:lin ang="1800000" scaled="0"/>
            <a:tileRect/>
          </a:gradFill>
          <a:ln>
            <a:noFill/>
          </a:ln>
          <a:effectLst>
            <a:softEdge rad="927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Rectangle 40"/>
          <p:cNvSpPr/>
          <p:nvPr/>
        </p:nvSpPr>
        <p:spPr>
          <a:xfrm>
            <a:off x="8369039" y="434155"/>
            <a:ext cx="3574846" cy="368300"/>
          </a:xfrm>
          <a:prstGeom prst="rect">
            <a:avLst/>
          </a:prstGeom>
        </p:spPr>
        <p:txBody>
          <a:bodyPr wrap="square">
            <a:spAutoFit/>
          </a:bodyPr>
          <a:lstStyle/>
          <a:p>
            <a:pPr algn="r">
              <a:lnSpc>
                <a:spcPct val="150000"/>
              </a:lnSpc>
            </a:pPr>
            <a:r>
              <a:rPr lang="en-US" sz="1200" dirty="0">
                <a:cs typeface="Poppins" panose="02000000000000000000" pitchFamily="2" charset="0"/>
              </a:rPr>
              <a:t>Software Project Management </a:t>
            </a:r>
            <a:r>
              <a:rPr lang="en-US" sz="1200" dirty="0">
                <a:cs typeface="Poppins" panose="02000000000000000000" pitchFamily="2" charset="0"/>
              </a:rPr>
              <a:t>Presentation</a:t>
            </a:r>
            <a:endParaRPr lang="en-US" sz="1200" dirty="0">
              <a:cs typeface="Poppins" panose="02000000000000000000" pitchFamily="2" charset="0"/>
            </a:endParaRPr>
          </a:p>
        </p:txBody>
      </p:sp>
      <p:sp>
        <p:nvSpPr>
          <p:cNvPr id="43" name="Rectangle 42"/>
          <p:cNvSpPr/>
          <p:nvPr/>
        </p:nvSpPr>
        <p:spPr>
          <a:xfrm rot="16200000">
            <a:off x="10991850" y="5403850"/>
            <a:ext cx="1558290" cy="344805"/>
          </a:xfrm>
          <a:prstGeom prst="rect">
            <a:avLst/>
          </a:prstGeom>
        </p:spPr>
        <p:txBody>
          <a:bodyPr wrap="square">
            <a:spAutoFit/>
          </a:bodyPr>
          <a:lstStyle/>
          <a:p>
            <a:pPr>
              <a:lnSpc>
                <a:spcPct val="150000"/>
              </a:lnSpc>
            </a:pPr>
            <a:r>
              <a:rPr lang="en-US" sz="1100" dirty="0">
                <a:cs typeface="Poppins" panose="02000000000000000000" pitchFamily="2" charset="0"/>
              </a:rPr>
              <a:t>2023 March 30</a:t>
            </a:r>
            <a:endParaRPr lang="en-US" sz="1100" dirty="0">
              <a:cs typeface="Poppins" panose="02000000000000000000" pitchFamily="2" charset="0"/>
            </a:endParaRPr>
          </a:p>
        </p:txBody>
      </p:sp>
      <p:sp>
        <p:nvSpPr>
          <p:cNvPr id="42" name="Rectangle 41"/>
          <p:cNvSpPr/>
          <p:nvPr/>
        </p:nvSpPr>
        <p:spPr>
          <a:xfrm>
            <a:off x="4308214" y="5683562"/>
            <a:ext cx="3574846" cy="368300"/>
          </a:xfrm>
          <a:prstGeom prst="rect">
            <a:avLst/>
          </a:prstGeom>
        </p:spPr>
        <p:txBody>
          <a:bodyPr wrap="square">
            <a:spAutoFit/>
          </a:bodyPr>
          <a:lstStyle/>
          <a:p>
            <a:pPr algn="ctr">
              <a:lnSpc>
                <a:spcPct val="150000"/>
              </a:lnSpc>
            </a:pPr>
            <a:r>
              <a:rPr lang="en-US" sz="1200" dirty="0">
                <a:cs typeface="Poppins" panose="02000000000000000000" pitchFamily="2" charset="0"/>
              </a:rPr>
              <a:t>- Team </a:t>
            </a:r>
            <a:r>
              <a:rPr lang="en-US" sz="1200" dirty="0">
                <a:cs typeface="Poppins" panose="02000000000000000000" pitchFamily="2" charset="0"/>
              </a:rPr>
              <a:t>Members -</a:t>
            </a:r>
            <a:endParaRPr lang="en-US" sz="1200" dirty="0">
              <a:cs typeface="Poppins" panose="02000000000000000000" pitchFamily="2" charset="0"/>
            </a:endParaRPr>
          </a:p>
        </p:txBody>
      </p:sp>
      <p:sp>
        <p:nvSpPr>
          <p:cNvPr id="12" name="TextBox 5"/>
          <p:cNvSpPr txBox="1"/>
          <p:nvPr/>
        </p:nvSpPr>
        <p:spPr>
          <a:xfrm>
            <a:off x="159200" y="1820350"/>
            <a:ext cx="11873415" cy="3076575"/>
          </a:xfrm>
          <a:prstGeom prst="rect">
            <a:avLst/>
          </a:prstGeom>
          <a:noFill/>
        </p:spPr>
        <p:txBody>
          <a:bodyPr wrap="square" rtlCol="0">
            <a:spAutoFit/>
          </a:bodyPr>
          <a:lstStyle/>
          <a:p>
            <a:pPr algn="ctr"/>
            <a:r>
              <a:rPr lang="en-US" altLang="id-ID" sz="9700" b="1" dirty="0">
                <a:solidFill>
                  <a:schemeClr val="bg2"/>
                </a:solidFill>
                <a:latin typeface="+mj-lt"/>
              </a:rPr>
              <a:t>Enchanted </a:t>
            </a:r>
            <a:endParaRPr lang="en-US" altLang="id-ID" sz="9700" b="1" dirty="0">
              <a:solidFill>
                <a:schemeClr val="bg2"/>
              </a:solidFill>
              <a:latin typeface="+mj-lt"/>
            </a:endParaRPr>
          </a:p>
          <a:p>
            <a:pPr algn="ctr"/>
            <a:r>
              <a:rPr lang="en-US" altLang="id-ID" sz="9700" b="1" dirty="0">
                <a:solidFill>
                  <a:schemeClr val="bg2"/>
                </a:solidFill>
                <a:latin typeface="+mj-lt"/>
              </a:rPr>
              <a:t>Movie</a:t>
            </a:r>
            <a:endParaRPr lang="en-US" altLang="id-ID" sz="9700" b="1" dirty="0">
              <a:solidFill>
                <a:schemeClr val="bg2"/>
              </a:solidFill>
              <a:latin typeface="+mj-lt"/>
            </a:endParaRPr>
          </a:p>
        </p:txBody>
      </p:sp>
      <p:pic>
        <p:nvPicPr>
          <p:cNvPr id="15" name="图片 14" descr="海事logo 2 (2)"/>
          <p:cNvPicPr>
            <a:picLocks noChangeAspect="1"/>
          </p:cNvPicPr>
          <p:nvPr/>
        </p:nvPicPr>
        <p:blipFill>
          <a:blip r:embed="rId1"/>
          <a:stretch>
            <a:fillRect/>
          </a:stretch>
        </p:blipFill>
        <p:spPr>
          <a:xfrm>
            <a:off x="-109855" y="-687705"/>
            <a:ext cx="3617595" cy="2612390"/>
          </a:xfrm>
          <a:prstGeom prst="rect">
            <a:avLst/>
          </a:prstGeom>
        </p:spPr>
      </p:pic>
      <p:sp>
        <p:nvSpPr>
          <p:cNvPr id="9" name="Rectangle 43"/>
          <p:cNvSpPr/>
          <p:nvPr/>
        </p:nvSpPr>
        <p:spPr>
          <a:xfrm>
            <a:off x="3291205" y="6122670"/>
            <a:ext cx="5609590" cy="922020"/>
          </a:xfrm>
          <a:prstGeom prst="rect">
            <a:avLst/>
          </a:prstGeom>
        </p:spPr>
        <p:txBody>
          <a:bodyPr wrap="square">
            <a:spAutoFit/>
          </a:bodyPr>
          <a:p>
            <a:pPr>
              <a:lnSpc>
                <a:spcPct val="150000"/>
              </a:lnSpc>
            </a:pPr>
            <a:r>
              <a:rPr lang="zh-CN" altLang="en-US" sz="1200" dirty="0">
                <a:cs typeface="Poppins" panose="02000000000000000000" pitchFamily="2" charset="0"/>
              </a:rPr>
              <a:t>王思敏</a:t>
            </a:r>
            <a:r>
              <a:rPr lang="en-US" sz="1200" dirty="0">
                <a:cs typeface="Poppins" panose="02000000000000000000" pitchFamily="2" charset="0"/>
              </a:rPr>
              <a:t> 202230310231    </a:t>
            </a:r>
            <a:r>
              <a:rPr lang="en-US" sz="1200" dirty="0">
                <a:cs typeface="Poppins" panose="02000000000000000000" pitchFamily="2" charset="0"/>
                <a:sym typeface="+mn-ea"/>
              </a:rPr>
              <a:t>瞿茹芸 202230310215    </a:t>
            </a:r>
            <a:r>
              <a:rPr lang="zh-CN" altLang="en-US" sz="1200" dirty="0">
                <a:cs typeface="Poppins" panose="02000000000000000000" pitchFamily="2" charset="0"/>
                <a:sym typeface="+mn-ea"/>
              </a:rPr>
              <a:t>许蒙蒙</a:t>
            </a:r>
            <a:r>
              <a:rPr lang="en-US" sz="1200" dirty="0">
                <a:cs typeface="Poppins" panose="02000000000000000000" pitchFamily="2" charset="0"/>
                <a:sym typeface="+mn-ea"/>
              </a:rPr>
              <a:t> 202230310259</a:t>
            </a:r>
            <a:endParaRPr lang="en-US" sz="1200" dirty="0">
              <a:cs typeface="Poppins" panose="02000000000000000000" pitchFamily="2" charset="0"/>
            </a:endParaRPr>
          </a:p>
          <a:p>
            <a:pPr>
              <a:lnSpc>
                <a:spcPct val="150000"/>
              </a:lnSpc>
            </a:pPr>
            <a:endParaRPr lang="en-US" sz="1200" dirty="0">
              <a:cs typeface="Poppins" panose="02000000000000000000" pitchFamily="2" charset="0"/>
            </a:endParaRPr>
          </a:p>
          <a:p>
            <a:pPr>
              <a:lnSpc>
                <a:spcPct val="150000"/>
              </a:lnSpc>
            </a:pPr>
            <a:endParaRPr lang="en-US" sz="1200" dirty="0">
              <a:cs typeface="Poppins" panose="02000000000000000000" pitchFamily="2" charset="0"/>
            </a:endParaRPr>
          </a:p>
        </p:txBody>
      </p:sp>
      <p:sp>
        <p:nvSpPr>
          <p:cNvPr id="10" name="Rectangle 44"/>
          <p:cNvSpPr/>
          <p:nvPr/>
        </p:nvSpPr>
        <p:spPr>
          <a:xfrm>
            <a:off x="554100" y="4806493"/>
            <a:ext cx="3574846" cy="706755"/>
          </a:xfrm>
          <a:prstGeom prst="rect">
            <a:avLst/>
          </a:prstGeom>
        </p:spPr>
        <p:txBody>
          <a:bodyPr wrap="square">
            <a:spAutoFit/>
          </a:bodyPr>
          <a:p>
            <a:pPr>
              <a:lnSpc>
                <a:spcPts val="1600"/>
              </a:lnSpc>
            </a:pPr>
            <a:r>
              <a:rPr lang="en-US" sz="1100" dirty="0">
                <a:cs typeface="Poppins" panose="02000000000000000000" pitchFamily="2" charset="0"/>
              </a:rPr>
              <a:t>Presentation Content</a:t>
            </a:r>
            <a:r>
              <a:rPr lang="en-US" sz="1100" dirty="0">
                <a:cs typeface="Poppins" panose="02000000000000000000" pitchFamily="2" charset="0"/>
              </a:rPr>
              <a:t>s —</a:t>
            </a:r>
            <a:endParaRPr lang="en-US" sz="1100" dirty="0">
              <a:cs typeface="Poppins" panose="02000000000000000000" pitchFamily="2" charset="0"/>
            </a:endParaRPr>
          </a:p>
          <a:p>
            <a:pPr>
              <a:lnSpc>
                <a:spcPts val="1600"/>
              </a:lnSpc>
            </a:pPr>
            <a:r>
              <a:rPr lang="en-US" sz="1100" dirty="0">
                <a:cs typeface="Poppins" panose="02000000000000000000" pitchFamily="2" charset="0"/>
              </a:rPr>
              <a:t>Function Introduction</a:t>
            </a:r>
            <a:endParaRPr lang="en-US" sz="1100" dirty="0">
              <a:cs typeface="Poppins" panose="02000000000000000000" pitchFamily="2" charset="0"/>
            </a:endParaRPr>
          </a:p>
          <a:p>
            <a:pPr>
              <a:lnSpc>
                <a:spcPts val="1600"/>
              </a:lnSpc>
            </a:pPr>
            <a:r>
              <a:rPr lang="en-US" sz="1100" dirty="0">
                <a:cs typeface="Poppins" panose="02000000000000000000" pitchFamily="2" charset="0"/>
              </a:rPr>
              <a:t>Project Management Plan</a:t>
            </a:r>
            <a:endParaRPr lang="en-US" sz="1100" dirty="0">
              <a:cs typeface="Poppins" panose="02000000000000000000" pitchFamily="2" charset="0"/>
            </a:endParaRPr>
          </a:p>
        </p:txBody>
      </p:sp>
      <p:sp>
        <p:nvSpPr>
          <p:cNvPr id="4" name="Freeform 11"/>
          <p:cNvSpPr>
            <a:spLocks noEditPoints="1"/>
          </p:cNvSpPr>
          <p:nvPr/>
        </p:nvSpPr>
        <p:spPr bwMode="auto">
          <a:xfrm>
            <a:off x="5948583"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lstStyle/>
          <a:p>
            <a:endParaRPr lang="en-ID"/>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600"/>
                                        <p:tgtEl>
                                          <p:spTgt spid="4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wipe(down)">
                                      <p:cBhvr>
                                        <p:cTn id="10" dur="600"/>
                                        <p:tgtEl>
                                          <p:spTgt spid="43"/>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wipe(down)">
                                      <p:cBhvr>
                                        <p:cTn id="13" dur="600"/>
                                        <p:tgtEl>
                                          <p:spTgt spid="42"/>
                                        </p:tgtEl>
                                      </p:cBhvr>
                                    </p:animEffect>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par>
                                <p:cTn id="19" presetID="22" presetClass="entr" presetSubtype="4"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down)">
                                      <p:cBhvr>
                                        <p:cTn id="21" dur="600"/>
                                        <p:tgtEl>
                                          <p:spTgt spid="9"/>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down)">
                                      <p:cBhvr>
                                        <p:cTn id="24" dur="600"/>
                                        <p:tgtEl>
                                          <p:spTgt spid="10"/>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down)">
                                      <p:cBhvr>
                                        <p:cTn id="27" dur="6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12" grpId="0"/>
      <p:bldP spid="9" grpId="0"/>
      <p:bldP spid="10" grpId="0"/>
      <p:bldP spid="4"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Freeform 11"/>
          <p:cNvSpPr>
            <a:spLocks noEditPoints="1"/>
          </p:cNvSpPr>
          <p:nvPr/>
        </p:nvSpPr>
        <p:spPr bwMode="auto">
          <a:xfrm>
            <a:off x="583468" y="341565"/>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lstStyle/>
          <a:p>
            <a:endParaRPr lang="en-ID"/>
          </a:p>
        </p:txBody>
      </p:sp>
      <p:pic>
        <p:nvPicPr>
          <p:cNvPr id="19" name="图片 18" descr="CleanShot 2023-03-29 at 15.18.26@2x"/>
          <p:cNvPicPr>
            <a:picLocks noChangeAspect="1"/>
          </p:cNvPicPr>
          <p:nvPr/>
        </p:nvPicPr>
        <p:blipFill>
          <a:blip r:embed="rId1"/>
          <a:stretch>
            <a:fillRect/>
          </a:stretch>
        </p:blipFill>
        <p:spPr>
          <a:xfrm>
            <a:off x="0" y="0"/>
            <a:ext cx="12192000" cy="6858000"/>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6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Freeform 11"/>
          <p:cNvSpPr>
            <a:spLocks noEditPoints="1"/>
          </p:cNvSpPr>
          <p:nvPr/>
        </p:nvSpPr>
        <p:spPr bwMode="auto">
          <a:xfrm>
            <a:off x="583468" y="341565"/>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lstStyle/>
          <a:p>
            <a:endParaRPr lang="en-ID"/>
          </a:p>
        </p:txBody>
      </p:sp>
      <p:pic>
        <p:nvPicPr>
          <p:cNvPr id="3" name="图片 2" descr="CleanShot 2023-03-29 at 15.18.49@2x"/>
          <p:cNvPicPr>
            <a:picLocks noChangeAspect="1"/>
          </p:cNvPicPr>
          <p:nvPr/>
        </p:nvPicPr>
        <p:blipFill>
          <a:blip r:embed="rId1"/>
          <a:stretch>
            <a:fillRect/>
          </a:stretch>
        </p:blipFill>
        <p:spPr>
          <a:xfrm>
            <a:off x="0" y="0"/>
            <a:ext cx="12192000" cy="6858000"/>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6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Freeform 11"/>
          <p:cNvSpPr>
            <a:spLocks noEditPoints="1"/>
          </p:cNvSpPr>
          <p:nvPr/>
        </p:nvSpPr>
        <p:spPr bwMode="auto">
          <a:xfrm>
            <a:off x="583468" y="341565"/>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lstStyle/>
          <a:p>
            <a:endParaRPr lang="en-ID"/>
          </a:p>
        </p:txBody>
      </p:sp>
      <p:pic>
        <p:nvPicPr>
          <p:cNvPr id="4" name="图片 3" descr="CleanShot 2023-03-29 at 15.19.17@2x"/>
          <p:cNvPicPr>
            <a:picLocks noChangeAspect="1"/>
          </p:cNvPicPr>
          <p:nvPr/>
        </p:nvPicPr>
        <p:blipFill>
          <a:blip r:embed="rId1"/>
          <a:stretch>
            <a:fillRect/>
          </a:stretch>
        </p:blipFill>
        <p:spPr>
          <a:xfrm>
            <a:off x="0" y="0"/>
            <a:ext cx="12192000" cy="6858000"/>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6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Freeform 11"/>
          <p:cNvSpPr>
            <a:spLocks noEditPoints="1"/>
          </p:cNvSpPr>
          <p:nvPr/>
        </p:nvSpPr>
        <p:spPr bwMode="auto">
          <a:xfrm>
            <a:off x="583468" y="341565"/>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lstStyle/>
          <a:p>
            <a:endParaRPr lang="en-ID"/>
          </a:p>
        </p:txBody>
      </p:sp>
      <p:pic>
        <p:nvPicPr>
          <p:cNvPr id="2" name="图片 1" descr="CleanShot 2023-03-29 at 15.20.12@2x"/>
          <p:cNvPicPr>
            <a:picLocks noChangeAspect="1"/>
          </p:cNvPicPr>
          <p:nvPr/>
        </p:nvPicPr>
        <p:blipFill>
          <a:blip r:embed="rId1"/>
          <a:stretch>
            <a:fillRect/>
          </a:stretch>
        </p:blipFill>
        <p:spPr>
          <a:xfrm>
            <a:off x="0" y="0"/>
            <a:ext cx="12192000" cy="6858000"/>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6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椭圆 10"/>
          <p:cNvSpPr/>
          <p:nvPr/>
        </p:nvSpPr>
        <p:spPr>
          <a:xfrm>
            <a:off x="2789158" y="374417"/>
            <a:ext cx="6514915" cy="6220878"/>
          </a:xfrm>
          <a:prstGeom prst="ellipse">
            <a:avLst/>
          </a:prstGeom>
          <a:gradFill flip="none" rotWithShape="1">
            <a:gsLst>
              <a:gs pos="29000">
                <a:srgbClr val="FCCCA7">
                  <a:alpha val="11000"/>
                </a:srgbClr>
              </a:gs>
              <a:gs pos="73000">
                <a:srgbClr val="FCBD96"/>
              </a:gs>
              <a:gs pos="100000">
                <a:srgbClr val="FCCEAC"/>
              </a:gs>
            </a:gsLst>
            <a:lin ang="1800000" scaled="0"/>
            <a:tileRect/>
          </a:gradFill>
          <a:ln>
            <a:noFill/>
          </a:ln>
          <a:effectLst>
            <a:softEdge rad="927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Rectangle 40"/>
          <p:cNvSpPr/>
          <p:nvPr/>
        </p:nvSpPr>
        <p:spPr>
          <a:xfrm>
            <a:off x="8369039" y="434155"/>
            <a:ext cx="3574846" cy="368300"/>
          </a:xfrm>
          <a:prstGeom prst="rect">
            <a:avLst/>
          </a:prstGeom>
        </p:spPr>
        <p:txBody>
          <a:bodyPr wrap="square">
            <a:spAutoFit/>
          </a:bodyPr>
          <a:p>
            <a:pPr algn="r">
              <a:lnSpc>
                <a:spcPct val="150000"/>
              </a:lnSpc>
            </a:pPr>
            <a:r>
              <a:rPr lang="en-US" sz="1200" dirty="0">
                <a:solidFill>
                  <a:srgbClr val="26337B"/>
                </a:solidFill>
                <a:cs typeface="Poppins" panose="02000000000000000000" pitchFamily="2" charset="0"/>
                <a:sym typeface="+mn-ea"/>
              </a:rPr>
              <a:t>R</a:t>
            </a:r>
            <a:r>
              <a:rPr lang="en-US" sz="1200" dirty="0">
                <a:solidFill>
                  <a:srgbClr val="26337B"/>
                </a:solidFill>
                <a:cs typeface="Poppins" panose="02000000000000000000" pitchFamily="2" charset="0"/>
                <a:sym typeface="+mn-ea"/>
              </a:rPr>
              <a:t>isk Management Plan</a:t>
            </a:r>
            <a:endParaRPr lang="en-US" sz="1200" dirty="0">
              <a:solidFill>
                <a:srgbClr val="26337B"/>
              </a:solidFill>
              <a:cs typeface="Poppins" panose="02000000000000000000" pitchFamily="2" charset="0"/>
              <a:sym typeface="+mn-ea"/>
            </a:endParaRPr>
          </a:p>
        </p:txBody>
      </p:sp>
      <p:pic>
        <p:nvPicPr>
          <p:cNvPr id="15" name="图片 14" descr="海事logo 2 (2)"/>
          <p:cNvPicPr>
            <a:picLocks noChangeAspect="1"/>
          </p:cNvPicPr>
          <p:nvPr/>
        </p:nvPicPr>
        <p:blipFill>
          <a:blip r:embed="rId1"/>
          <a:stretch>
            <a:fillRect/>
          </a:stretch>
        </p:blipFill>
        <p:spPr>
          <a:xfrm>
            <a:off x="-109855" y="-687705"/>
            <a:ext cx="3617595" cy="2612390"/>
          </a:xfrm>
          <a:prstGeom prst="rect">
            <a:avLst/>
          </a:prstGeom>
        </p:spPr>
      </p:pic>
      <p:sp>
        <p:nvSpPr>
          <p:cNvPr id="4" name="Freeform 11"/>
          <p:cNvSpPr>
            <a:spLocks noEditPoints="1"/>
          </p:cNvSpPr>
          <p:nvPr/>
        </p:nvSpPr>
        <p:spPr bwMode="auto">
          <a:xfrm>
            <a:off x="5948583"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p>
            <a:endParaRPr lang="en-ID"/>
          </a:p>
        </p:txBody>
      </p:sp>
      <p:graphicFrame>
        <p:nvGraphicFramePr>
          <p:cNvPr id="9" name="表格 8"/>
          <p:cNvGraphicFramePr/>
          <p:nvPr>
            <p:custDataLst>
              <p:tags r:id="rId2"/>
            </p:custDataLst>
          </p:nvPr>
        </p:nvGraphicFramePr>
        <p:xfrm>
          <a:off x="408305" y="1118235"/>
          <a:ext cx="11384915" cy="5630545"/>
        </p:xfrm>
        <a:graphic>
          <a:graphicData uri="http://schemas.openxmlformats.org/drawingml/2006/table">
            <a:tbl>
              <a:tblPr firstRow="1" bandRow="1">
                <a:effectLst>
                  <a:outerShdw blurRad="50800" dist="38100" algn="l" rotWithShape="0">
                    <a:schemeClr val="tx1">
                      <a:alpha val="23000"/>
                    </a:schemeClr>
                  </a:outerShdw>
                </a:effectLst>
                <a:tableStyleId>{5C22544A-7EE6-4342-B048-85BDC9FD1C3A}</a:tableStyleId>
              </a:tblPr>
              <a:tblGrid>
                <a:gridCol w="1456055"/>
                <a:gridCol w="1062355"/>
                <a:gridCol w="824230"/>
                <a:gridCol w="2592705"/>
                <a:gridCol w="2593340"/>
                <a:gridCol w="2856230"/>
              </a:tblGrid>
              <a:tr h="480695">
                <a:tc>
                  <a:txBody>
                    <a:bodyPr/>
                    <a:p>
                      <a:pPr algn="ctr">
                        <a:buNone/>
                      </a:pPr>
                      <a:r>
                        <a:rPr lang="en-US" altLang="zh-CN" sz="1000" b="1">
                          <a:solidFill>
                            <a:srgbClr val="223380"/>
                          </a:solidFill>
                        </a:rPr>
                        <a:t>Risk Category</a:t>
                      </a:r>
                      <a:endParaRPr lang="en-US" altLang="zh-CN" sz="10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b="1">
                          <a:solidFill>
                            <a:srgbClr val="223380"/>
                          </a:solidFill>
                          <a:latin typeface="Arial" panose="020B0604020202020204" pitchFamily="34" charset="0"/>
                          <a:cs typeface="Arial" panose="020B0604020202020204" pitchFamily="34" charset="0"/>
                          <a:sym typeface="+mn-ea"/>
                        </a:rPr>
                        <a:t>Probability</a:t>
                      </a:r>
                      <a:endParaRPr lang="zh-CN" altLang="en-US" sz="1000" b="1">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b="1">
                          <a:solidFill>
                            <a:srgbClr val="223380"/>
                          </a:solidFill>
                        </a:rPr>
                        <a:t>Impact</a:t>
                      </a:r>
                      <a:endParaRPr lang="en-US" altLang="zh-CN" sz="10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a:solidFill>
                            <a:srgbClr val="223380"/>
                          </a:solidFill>
                        </a:rPr>
                        <a:t>Risk Description</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a:solidFill>
                            <a:srgbClr val="223380"/>
                          </a:solidFill>
                        </a:rPr>
                        <a:t>Preventive Measures	</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a:solidFill>
                            <a:srgbClr val="223380"/>
                          </a:solidFill>
                        </a:rPr>
                        <a:t>Corrective Measures</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719455">
                <a:tc>
                  <a:txBody>
                    <a:bodyPr/>
                    <a:p>
                      <a:pPr algn="ctr">
                        <a:lnSpc>
                          <a:spcPct val="150000"/>
                        </a:lnSpc>
                        <a:buNone/>
                      </a:pPr>
                      <a:r>
                        <a:rPr lang="zh-CN" altLang="en-US" sz="1000" b="1">
                          <a:solidFill>
                            <a:srgbClr val="223380"/>
                          </a:solidFill>
                          <a:latin typeface="Arial" panose="020B0604020202020204" pitchFamily="34" charset="0"/>
                          <a:cs typeface="Arial" panose="020B0604020202020204" pitchFamily="34" charset="0"/>
                        </a:rPr>
                        <a:t>Requirements Analysis</a:t>
                      </a:r>
                      <a:endParaRPr lang="zh-CN" altLang="en-US" sz="1000" b="1">
                        <a:solidFill>
                          <a:srgbClr val="223380"/>
                        </a:solidFill>
                        <a:latin typeface="Arial" panose="020B0604020202020204" pitchFamily="34" charset="0"/>
                        <a:cs typeface="Arial" panose="020B0604020202020204" pitchFamily="3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b="0">
                          <a:solidFill>
                            <a:srgbClr val="223380"/>
                          </a:solidFill>
                          <a:latin typeface="Arial" panose="020B0604020202020204" pitchFamily="34" charset="0"/>
                          <a:cs typeface="Arial" panose="020B0604020202020204" pitchFamily="34" charset="0"/>
                          <a:sym typeface="+mn-ea"/>
                        </a:rPr>
                        <a:t>Medium</a:t>
                      </a:r>
                      <a:endParaRPr lang="zh-CN" altLang="en-US" sz="1000" b="0">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latin typeface="Arial" panose="020B0604020202020204" pitchFamily="34" charset="0"/>
                          <a:cs typeface="Arial" panose="020B0604020202020204" pitchFamily="34" charset="0"/>
                          <a:sym typeface="+mn-ea"/>
                        </a:rPr>
                        <a:t>Medium</a:t>
                      </a:r>
                      <a:endParaRPr lang="zh-CN" altLang="en-US" sz="1000" b="0">
                        <a:solidFill>
                          <a:srgbClr val="223380"/>
                        </a:solidFill>
                        <a:latin typeface="Arial" panose="020B0604020202020204" pitchFamily="34" charset="0"/>
                        <a:cs typeface="Arial" panose="020B0604020202020204" pitchFamily="34" charset="0"/>
                        <a:sym typeface="+mn-ea"/>
                      </a:endParaRPr>
                    </a:p>
                    <a:p>
                      <a:pPr algn="l">
                        <a:buNone/>
                      </a:pPr>
                      <a:endParaRPr lang="zh-CN" altLang="en-US" sz="1000" b="0">
                        <a:ln>
                          <a:noFill/>
                        </a:ln>
                        <a:solidFill>
                          <a:srgbClr val="223380"/>
                        </a:solidFill>
                        <a:effectLst/>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ln>
                            <a:noFill/>
                          </a:ln>
                          <a:solidFill>
                            <a:srgbClr val="223380"/>
                          </a:solidFill>
                          <a:effectLst/>
                        </a:rPr>
                        <a:t>A core team member may temporarily leave the project due to health reasons.</a:t>
                      </a:r>
                      <a:endParaRPr lang="zh-CN" altLang="en-US" sz="10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ln>
                            <a:noFill/>
                          </a:ln>
                          <a:solidFill>
                            <a:srgbClr val="223380"/>
                          </a:solidFill>
                          <a:effectLst/>
                        </a:rPr>
                        <a:t>Establish a multi-level team cross-training mechanism to ensure that multiple team members can take over the core member's responsibilities.</a:t>
                      </a:r>
                      <a:endParaRPr lang="zh-CN" altLang="en-US" sz="10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ln>
                            <a:noFill/>
                          </a:ln>
                          <a:solidFill>
                            <a:srgbClr val="223380"/>
                          </a:solidFill>
                          <a:effectLst/>
                        </a:rPr>
                        <a:t>Prepare backup personnel for the core member to ensure that core functions can continue when necessary.</a:t>
                      </a:r>
                      <a:endParaRPr lang="zh-CN" altLang="en-US" sz="10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596900">
                <a:tc>
                  <a:txBody>
                    <a:bodyPr/>
                    <a:p>
                      <a:pPr algn="ctr">
                        <a:lnSpc>
                          <a:spcPct val="150000"/>
                        </a:lnSpc>
                        <a:buNone/>
                      </a:pPr>
                      <a:r>
                        <a:rPr sz="1000" b="1">
                          <a:solidFill>
                            <a:srgbClr val="223380"/>
                          </a:solidFill>
                          <a:latin typeface="Arial" panose="020B0604020202020204" pitchFamily="34" charset="0"/>
                          <a:cs typeface="Arial" panose="020B0604020202020204" pitchFamily="34" charset="0"/>
                        </a:rPr>
                        <a:t>Framework Design</a:t>
                      </a:r>
                      <a:endParaRPr sz="1000" b="1">
                        <a:solidFill>
                          <a:srgbClr val="223380"/>
                        </a:solidFill>
                        <a:latin typeface="Arial" panose="020B0604020202020204" pitchFamily="34" charset="0"/>
                        <a:cs typeface="Arial" panose="020B0604020202020204" pitchFamily="3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b="0">
                          <a:solidFill>
                            <a:srgbClr val="223380"/>
                          </a:solidFill>
                          <a:latin typeface="Arial" panose="020B0604020202020204" pitchFamily="34" charset="0"/>
                          <a:cs typeface="Arial" panose="020B0604020202020204" pitchFamily="34" charset="0"/>
                          <a:sym typeface="+mn-ea"/>
                        </a:rPr>
                        <a:t>High</a:t>
                      </a:r>
                      <a:endParaRPr lang="en-US" altLang="zh-CN" sz="1000" b="0">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a:solidFill>
                            <a:srgbClr val="223380"/>
                          </a:solidFill>
                          <a:latin typeface="Arial" panose="020B0604020202020204" pitchFamily="34" charset="0"/>
                          <a:cs typeface="Arial" panose="020B0604020202020204" pitchFamily="34" charset="0"/>
                          <a:sym typeface="+mn-ea"/>
                        </a:rPr>
                        <a:t>High</a:t>
                      </a:r>
                      <a:endParaRPr lang="en-US" altLang="zh-CN" sz="1000">
                        <a:solidFill>
                          <a:srgbClr val="223380"/>
                        </a:solidFill>
                      </a:endParaRPr>
                    </a:p>
                    <a:p>
                      <a:pPr algn="l">
                        <a:buNone/>
                      </a:pP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rPr>
                        <a:t>The development team may encounter technical difficulties due to the use of new technology.</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rPr>
                        <a:t>Establish a technical group including external team members to be able to solve problems quickly when they arise.</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sz="1000">
                          <a:solidFill>
                            <a:srgbClr val="223380"/>
                          </a:solidFill>
                        </a:rPr>
                        <a:t>Regularly schedule technical reviews to ensure the project is on schedule, and adjust technical solutions if necessary.</a:t>
                      </a:r>
                      <a:endParaRPr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657225">
                <a:tc>
                  <a:txBody>
                    <a:bodyPr/>
                    <a:p>
                      <a:pPr algn="ctr">
                        <a:lnSpc>
                          <a:spcPct val="150000"/>
                        </a:lnSpc>
                        <a:buNone/>
                      </a:pPr>
                      <a:r>
                        <a:rPr sz="1000" b="1">
                          <a:solidFill>
                            <a:srgbClr val="223380"/>
                          </a:solidFill>
                        </a:rPr>
                        <a:t>UI Design</a:t>
                      </a:r>
                      <a:endParaRPr sz="10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a:solidFill>
                            <a:srgbClr val="223380"/>
                          </a:solidFill>
                          <a:latin typeface="Arial" panose="020B0604020202020204" pitchFamily="34" charset="0"/>
                          <a:cs typeface="Arial" panose="020B0604020202020204" pitchFamily="34" charset="0"/>
                          <a:sym typeface="+mn-ea"/>
                        </a:rPr>
                        <a:t>High</a:t>
                      </a:r>
                      <a:endParaRPr lang="en-US" altLang="zh-CN" sz="1000">
                        <a:solidFill>
                          <a:srgbClr val="223380"/>
                        </a:solidFill>
                      </a:endParaRPr>
                    </a:p>
                    <a:p>
                      <a:pPr algn="l">
                        <a:buNone/>
                      </a:pP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a:solidFill>
                            <a:srgbClr val="223380"/>
                          </a:solidFill>
                          <a:latin typeface="Arial" panose="020B0604020202020204" pitchFamily="34" charset="0"/>
                          <a:cs typeface="Arial" panose="020B0604020202020204" pitchFamily="34" charset="0"/>
                          <a:sym typeface="+mn-ea"/>
                        </a:rPr>
                        <a:t>High</a:t>
                      </a:r>
                      <a:endParaRPr lang="en-US" altLang="zh-CN" sz="1000">
                        <a:solidFill>
                          <a:srgbClr val="223380"/>
                        </a:solidFill>
                      </a:endParaRPr>
                    </a:p>
                    <a:p>
                      <a:pPr algn="l">
                        <a:buNone/>
                      </a:pP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en-US" sz="1000">
                          <a:solidFill>
                            <a:srgbClr val="223380"/>
                          </a:solidFill>
                        </a:rPr>
                        <a:t>The project may face delays due to personnel changes or technological reasons.</a:t>
                      </a:r>
                      <a:endParaRPr lang="en-US"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en-US" sz="1000">
                          <a:solidFill>
                            <a:srgbClr val="223380"/>
                          </a:solidFill>
                        </a:rPr>
                        <a:t>Establish an executable timetable so that everyone knows the deadline for their tasks.</a:t>
                      </a:r>
                      <a:endParaRPr lang="en-US"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sz="1000">
                          <a:solidFill>
                            <a:srgbClr val="223380"/>
                          </a:solidFill>
                        </a:rPr>
                        <a:t>Regularly evaluate progress and find solutions to ensure that the project can proceed as planned.</a:t>
                      </a:r>
                      <a:endParaRPr 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1032510">
                <a:tc>
                  <a:txBody>
                    <a:bodyPr/>
                    <a:p>
                      <a:pPr algn="ctr">
                        <a:lnSpc>
                          <a:spcPct val="150000"/>
                        </a:lnSpc>
                        <a:buNone/>
                      </a:pPr>
                      <a:r>
                        <a:rPr lang="en-US" altLang="zh-CN" sz="1000" b="1">
                          <a:solidFill>
                            <a:srgbClr val="223380"/>
                          </a:solidFill>
                          <a:latin typeface="Arial" panose="020B0604020202020204" pitchFamily="34" charset="0"/>
                          <a:cs typeface="Arial" panose="020B0604020202020204" pitchFamily="34" charset="0"/>
                        </a:rPr>
                        <a:t>Software Functionality Development</a:t>
                      </a:r>
                      <a:endParaRPr lang="en-US" altLang="zh-CN" sz="1000" b="1">
                        <a:solidFill>
                          <a:srgbClr val="223380"/>
                        </a:solidFill>
                        <a:latin typeface="Arial" panose="020B0604020202020204" pitchFamily="34" charset="0"/>
                        <a:cs typeface="Arial" panose="020B0604020202020204" pitchFamily="3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latin typeface="Arial" panose="020B0604020202020204" pitchFamily="34" charset="0"/>
                          <a:cs typeface="Arial" panose="020B0604020202020204" pitchFamily="34" charset="0"/>
                          <a:sym typeface="+mn-ea"/>
                        </a:rPr>
                        <a:t>Medium</a:t>
                      </a:r>
                      <a:endParaRPr lang="zh-CN" altLang="en-US" sz="1000">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a:solidFill>
                            <a:srgbClr val="223380"/>
                          </a:solidFill>
                          <a:latin typeface="Arial" panose="020B0604020202020204" pitchFamily="34" charset="0"/>
                          <a:cs typeface="Arial" panose="020B0604020202020204" pitchFamily="34" charset="0"/>
                          <a:sym typeface="+mn-ea"/>
                        </a:rPr>
                        <a:t>High</a:t>
                      </a:r>
                      <a:endParaRPr lang="en-US" altLang="zh-CN" sz="1000">
                        <a:solidFill>
                          <a:srgbClr val="223380"/>
                        </a:solidFill>
                      </a:endParaRPr>
                    </a:p>
                    <a:p>
                      <a:pPr algn="l">
                        <a:buNone/>
                      </a:pP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rPr>
                        <a:t>Frequent changes in requirements may result in project delays or exceed budgets.</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rPr>
                        <a:t>Develop a clear requirement change process, clarify the person responsible for the change, and ensure that each change is sufficiently approved and evaluated.</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sz="1000">
                          <a:solidFill>
                            <a:srgbClr val="223380"/>
                          </a:solidFill>
                        </a:rPr>
                        <a:t>Review changes to avoid unnecessary changes, and timely incorporate necessary changes into the project management plan, and conduct sufficient communication and coordination to avoid unnecessary delays and additional costs.</a:t>
                      </a:r>
                      <a:endParaRPr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798195">
                <a:tc>
                  <a:txBody>
                    <a:bodyPr/>
                    <a:p>
                      <a:pPr algn="ctr">
                        <a:lnSpc>
                          <a:spcPct val="150000"/>
                        </a:lnSpc>
                        <a:buNone/>
                      </a:pPr>
                      <a:r>
                        <a:rPr sz="1000" b="1">
                          <a:solidFill>
                            <a:srgbClr val="223380"/>
                          </a:solidFill>
                          <a:latin typeface="Arial" panose="020B0604020202020204" pitchFamily="34" charset="0"/>
                          <a:cs typeface="Arial" panose="020B0604020202020204" pitchFamily="34" charset="0"/>
                        </a:rPr>
                        <a:t>Software Functionality Testing</a:t>
                      </a:r>
                      <a:endParaRPr sz="1000" b="1">
                        <a:solidFill>
                          <a:srgbClr val="223380"/>
                        </a:solidFill>
                        <a:latin typeface="Arial" panose="020B0604020202020204" pitchFamily="34" charset="0"/>
                        <a:cs typeface="Arial" panose="020B0604020202020204" pitchFamily="3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a:solidFill>
                            <a:srgbClr val="223380"/>
                          </a:solidFill>
                        </a:rPr>
                        <a:t>Low</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a:solidFill>
                            <a:srgbClr val="223380"/>
                          </a:solidFill>
                        </a:rPr>
                        <a:t>Low</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rPr>
                        <a:t>The project may face financial problems due to insufficient funds or budget overruns.</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rPr>
                        <a:t>Regularly monitor the budget and seek ways to reduce costs.</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rPr>
                        <a:t>Regularly conduct budget reviews and take corrective action when necessary.</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1345565">
                <a:tc>
                  <a:txBody>
                    <a:bodyPr/>
                    <a:p>
                      <a:pPr algn="ctr">
                        <a:lnSpc>
                          <a:spcPct val="150000"/>
                        </a:lnSpc>
                        <a:buNone/>
                      </a:pPr>
                      <a:r>
                        <a:rPr sz="1000" b="1">
                          <a:solidFill>
                            <a:srgbClr val="223380"/>
                          </a:solidFill>
                          <a:latin typeface="Arial" panose="020B0604020202020204" pitchFamily="34" charset="0"/>
                          <a:cs typeface="Arial" panose="020B0604020202020204" pitchFamily="34" charset="0"/>
                        </a:rPr>
                        <a:t>Classroom Demonstrations</a:t>
                      </a:r>
                      <a:endParaRPr sz="1000" b="1">
                        <a:solidFill>
                          <a:srgbClr val="223380"/>
                        </a:solidFill>
                        <a:latin typeface="Arial" panose="020B0604020202020204" pitchFamily="34" charset="0"/>
                        <a:cs typeface="Arial" panose="020B0604020202020204" pitchFamily="3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a:solidFill>
                            <a:srgbClr val="223380"/>
                          </a:solidFill>
                        </a:rPr>
                        <a:t>Low</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b="0">
                          <a:solidFill>
                            <a:srgbClr val="223380"/>
                          </a:solidFill>
                          <a:latin typeface="Arial" panose="020B0604020202020204" pitchFamily="34" charset="0"/>
                          <a:cs typeface="Arial" panose="020B0604020202020204" pitchFamily="34" charset="0"/>
                          <a:sym typeface="+mn-ea"/>
                        </a:rPr>
                        <a:t>High</a:t>
                      </a:r>
                      <a:endParaRPr lang="en-US" altLang="zh-CN" sz="1200">
                        <a:solidFill>
                          <a:srgbClr val="223380"/>
                        </a:solidFill>
                      </a:endParaRPr>
                    </a:p>
                    <a:p>
                      <a:pPr algn="l">
                        <a:buNone/>
                      </a:pPr>
                      <a:endParaRPr lang="en-US" altLang="zh-CN"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rPr>
                        <a:t>In the project management process, improper management decisions or lack of resources, communication, and leadership abilities may lead to project progress being blocked or major errors occurring. This may ultimately result in project delays, cost overruns, or quality issues, leading to project failure.</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rPr>
                        <a:t>Provide sufficient resources and power for the project manager to effectively manage and control project progress, cost, and quality; establish effective communication mechanisms and processes to ensure smooth communication between project team members.</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rPr>
                        <a:t>Strengthen communication and coordination in the event of management errors; seek support and solutions in the event of resource shortages; adjust plans and resources promptly to ensure project progress and completion quality in the event of schedule delays</a:t>
                      </a:r>
                      <a:r>
                        <a:rPr lang="en-US" altLang="zh-CN" sz="1000">
                          <a:solidFill>
                            <a:srgbClr val="223380"/>
                          </a:solidFill>
                        </a:rPr>
                        <a:t>.</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300">
        <p14:pan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600"/>
                                        <p:tgtEl>
                                          <p:spTgt spid="4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6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TextBox 41"/>
          <p:cNvSpPr txBox="1"/>
          <p:nvPr/>
        </p:nvSpPr>
        <p:spPr>
          <a:xfrm>
            <a:off x="504825" y="1179830"/>
            <a:ext cx="11439525" cy="4523105"/>
          </a:xfrm>
          <a:prstGeom prst="rect">
            <a:avLst/>
          </a:prstGeom>
          <a:noFill/>
        </p:spPr>
        <p:txBody>
          <a:bodyPr wrap="square" rtlCol="0">
            <a:spAutoFit/>
          </a:bodyPr>
          <a:lstStyle/>
          <a:p>
            <a:pPr indent="-457200" algn="just" fontAlgn="auto">
              <a:lnSpc>
                <a:spcPct val="150000"/>
              </a:lnSpc>
            </a:pPr>
            <a:r>
              <a:rPr lang="en-US" sz="1600" b="1" dirty="0">
                <a:latin typeface="+mj-lt"/>
              </a:rPr>
              <a:t>The Enchanted Movie project has the following quality roles and responsibilities:</a:t>
            </a:r>
            <a:endParaRPr lang="en-US" sz="1600" b="1" dirty="0">
              <a:latin typeface="+mj-lt"/>
            </a:endParaRPr>
          </a:p>
          <a:p>
            <a:pPr lvl="1" indent="-457200" algn="just" fontAlgn="auto">
              <a:lnSpc>
                <a:spcPct val="150000"/>
              </a:lnSpc>
              <a:buSzPct val="50000"/>
              <a:buFont typeface="Wingdings" panose="05000000000000000000" charset="0"/>
              <a:buChar char=""/>
            </a:pPr>
            <a:r>
              <a:rPr lang="en-US" sz="1600" b="1" dirty="0">
                <a:latin typeface="+mj-lt"/>
              </a:rPr>
              <a:t>The project manager approves all quality standards for the project, reviews project tasks and deliverables, and ensures that they meet approved quality standards. The project manager also signs off on the final acceptance of project deliverables.</a:t>
            </a:r>
            <a:endParaRPr lang="en-US" sz="1600" b="1" dirty="0">
              <a:latin typeface="+mj-lt"/>
            </a:endParaRPr>
          </a:p>
          <a:p>
            <a:pPr lvl="1" indent="-457200" algn="just" fontAlgn="auto">
              <a:lnSpc>
                <a:spcPct val="150000"/>
              </a:lnSpc>
              <a:buSzPct val="50000"/>
              <a:buFont typeface="Wingdings" panose="05000000000000000000" charset="0"/>
              <a:buChar char=""/>
            </a:pPr>
            <a:r>
              <a:rPr lang="en-US" sz="1600" b="1" dirty="0">
                <a:latin typeface="+mj-lt"/>
              </a:rPr>
              <a:t>Along with the project manager, quality inspection personnel Xu Mengmeng are responsible for the overall quality management of the project. They implement the quality management plan, ensure that all tasks, processes, and documents conform to the plan, and work with the project team to establish acceptable quality standards. The project manager communicates and tracks all quality standards in real-time.</a:t>
            </a:r>
            <a:endParaRPr lang="en-US" sz="1600" b="1" dirty="0">
              <a:latin typeface="+mj-lt"/>
            </a:endParaRPr>
          </a:p>
          <a:p>
            <a:pPr lvl="1" indent="-457200" algn="just" fontAlgn="auto">
              <a:lnSpc>
                <a:spcPct val="150000"/>
              </a:lnSpc>
              <a:buSzPct val="50000"/>
              <a:buFont typeface="Wingdings" panose="05000000000000000000" charset="0"/>
              <a:buChar char=""/>
            </a:pPr>
            <a:r>
              <a:rPr lang="en-US" sz="1600" b="1" dirty="0">
                <a:latin typeface="+mj-lt"/>
              </a:rPr>
              <a:t>The quality inspection personnel recommend tools and methods for tracking quality and standards and create and maintain quality control and assurance logs for the entire project.</a:t>
            </a:r>
            <a:endParaRPr lang="en-US" sz="1600" b="1" dirty="0">
              <a:latin typeface="+mj-lt"/>
            </a:endParaRPr>
          </a:p>
          <a:p>
            <a:pPr lvl="1" indent="-457200" algn="just" fontAlgn="auto">
              <a:lnSpc>
                <a:spcPct val="150000"/>
              </a:lnSpc>
              <a:buSzPct val="50000"/>
              <a:buFont typeface="Wingdings" panose="05000000000000000000" charset="0"/>
              <a:buChar char=""/>
            </a:pPr>
            <a:r>
              <a:rPr lang="en-US" sz="1600" b="1" dirty="0">
                <a:latin typeface="+mj-lt"/>
              </a:rPr>
              <a:t>The project team and stakeholders assist the project manager and quality inspection personnel in establishing acceptable quality standards and communicate any concerns about quality to the project manager.</a:t>
            </a:r>
            <a:endParaRPr lang="en-US" sz="1600" b="1" dirty="0">
              <a:latin typeface="+mj-lt"/>
            </a:endParaRPr>
          </a:p>
        </p:txBody>
      </p:sp>
      <p:sp>
        <p:nvSpPr>
          <p:cNvPr id="41" name="Rectangle 40"/>
          <p:cNvSpPr/>
          <p:nvPr/>
        </p:nvSpPr>
        <p:spPr>
          <a:xfrm>
            <a:off x="8369039" y="434155"/>
            <a:ext cx="3574846" cy="368300"/>
          </a:xfrm>
          <a:prstGeom prst="rect">
            <a:avLst/>
          </a:prstGeom>
        </p:spPr>
        <p:txBody>
          <a:bodyPr wrap="square">
            <a:spAutoFit/>
          </a:bodyPr>
          <a:p>
            <a:pPr algn="r">
              <a:lnSpc>
                <a:spcPct val="150000"/>
              </a:lnSpc>
            </a:pPr>
            <a:r>
              <a:rPr lang="en-US" sz="1200" dirty="0">
                <a:cs typeface="Poppins" panose="02000000000000000000" pitchFamily="2" charset="0"/>
              </a:rPr>
              <a:t>Quality Management Plan</a:t>
            </a:r>
            <a:endParaRPr lang="en-US" sz="1200" dirty="0">
              <a:cs typeface="Poppins" panose="02000000000000000000" pitchFamily="2" charset="0"/>
            </a:endParaRPr>
          </a:p>
        </p:txBody>
      </p:sp>
      <p:pic>
        <p:nvPicPr>
          <p:cNvPr id="2" name="图片 1" descr="海事logo 2 (2)"/>
          <p:cNvPicPr>
            <a:picLocks noChangeAspect="1"/>
          </p:cNvPicPr>
          <p:nvPr/>
        </p:nvPicPr>
        <p:blipFill>
          <a:blip r:embed="rId1"/>
          <a:stretch>
            <a:fillRect/>
          </a:stretch>
        </p:blipFill>
        <p:spPr>
          <a:xfrm>
            <a:off x="-109855" y="-687705"/>
            <a:ext cx="3617595" cy="2612390"/>
          </a:xfrm>
          <a:prstGeom prst="rect">
            <a:avLst/>
          </a:prstGeom>
        </p:spPr>
      </p:pic>
      <p:sp>
        <p:nvSpPr>
          <p:cNvPr id="60" name="Freeform 11"/>
          <p:cNvSpPr>
            <a:spLocks noEditPoints="1"/>
          </p:cNvSpPr>
          <p:nvPr/>
        </p:nvSpPr>
        <p:spPr bwMode="auto">
          <a:xfrm>
            <a:off x="5949218"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lstStyle/>
          <a:p>
            <a:endParaRPr lang="en-ID"/>
          </a:p>
        </p:txBody>
      </p:sp>
      <p:sp>
        <p:nvSpPr>
          <p:cNvPr id="29" name="Rectangle 28"/>
          <p:cNvSpPr/>
          <p:nvPr/>
        </p:nvSpPr>
        <p:spPr>
          <a:xfrm>
            <a:off x="2056655" y="6203773"/>
            <a:ext cx="8078687" cy="391160"/>
          </a:xfrm>
          <a:prstGeom prst="rect">
            <a:avLst/>
          </a:prstGeom>
        </p:spPr>
        <p:txBody>
          <a:bodyPr wrap="square">
            <a:spAutoFit/>
          </a:bodyPr>
          <a:p>
            <a:pPr algn="ctr">
              <a:lnSpc>
                <a:spcPct val="150000"/>
              </a:lnSpc>
            </a:pPr>
            <a:r>
              <a:rPr lang="en-US" sz="1300" dirty="0">
                <a:cs typeface="Poppins" panose="02000000000000000000" pitchFamily="2" charset="0"/>
              </a:rPr>
              <a:t>- Enchanted </a:t>
            </a:r>
            <a:r>
              <a:rPr lang="en-US" sz="1300" dirty="0">
                <a:cs typeface="Poppins" panose="02000000000000000000" pitchFamily="2" charset="0"/>
              </a:rPr>
              <a:t>Movie -</a:t>
            </a:r>
            <a:endParaRPr lang="en-US" sz="1300" dirty="0">
              <a:cs typeface="Poppins"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dir="ou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ppt_x"/>
                                          </p:val>
                                        </p:tav>
                                        <p:tav tm="100000">
                                          <p:val>
                                            <p:strVal val="#ppt_x"/>
                                          </p:val>
                                        </p:tav>
                                      </p:tavLst>
                                    </p:anim>
                                    <p:anim calcmode="lin" valueType="num">
                                      <p:cBhvr additive="base">
                                        <p:cTn id="8" dur="500" fill="hold"/>
                                        <p:tgtEl>
                                          <p:spTgt spid="42"/>
                                        </p:tgtEl>
                                        <p:attrNameLst>
                                          <p:attrName>ppt_y</p:attrName>
                                        </p:attrNameLst>
                                      </p:cBhvr>
                                      <p:tavLst>
                                        <p:tav tm="0">
                                          <p:val>
                                            <p:strVal val="1+#ppt_h/2"/>
                                          </p:val>
                                        </p:tav>
                                        <p:tav tm="100000">
                                          <p:val>
                                            <p:strVal val="#ppt_y"/>
                                          </p:val>
                                        </p:tav>
                                      </p:tavLst>
                                    </p:anim>
                                  </p:childTnLst>
                                </p:cTn>
                              </p:par>
                              <p:par>
                                <p:cTn id="9" presetID="22" presetClass="entr" presetSubtype="4" fill="hold" grpId="0" nodeType="with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down)">
                                      <p:cBhvr>
                                        <p:cTn id="11" dur="600"/>
                                        <p:tgtEl>
                                          <p:spTgt spid="41"/>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60"/>
                                        </p:tgtEl>
                                        <p:attrNameLst>
                                          <p:attrName>style.visibility</p:attrName>
                                        </p:attrNameLst>
                                      </p:cBhvr>
                                      <p:to>
                                        <p:strVal val="visible"/>
                                      </p:to>
                                    </p:set>
                                    <p:animEffect transition="in" filter="wipe(down)">
                                      <p:cBhvr>
                                        <p:cTn id="14" dur="600"/>
                                        <p:tgtEl>
                                          <p:spTgt spid="60"/>
                                        </p:tgtEl>
                                      </p:cBhvr>
                                    </p:animEffect>
                                  </p:childTnLst>
                                </p:cTn>
                              </p:par>
                              <p:par>
                                <p:cTn id="15" presetID="37" presetClass="entr" presetSubtype="0"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750"/>
                                        <p:tgtEl>
                                          <p:spTgt spid="29"/>
                                        </p:tgtEl>
                                      </p:cBhvr>
                                    </p:animEffect>
                                    <p:anim calcmode="lin" valueType="num">
                                      <p:cBhvr>
                                        <p:cTn id="18" dur="750" fill="hold"/>
                                        <p:tgtEl>
                                          <p:spTgt spid="29"/>
                                        </p:tgtEl>
                                        <p:attrNameLst>
                                          <p:attrName>ppt_x</p:attrName>
                                        </p:attrNameLst>
                                      </p:cBhvr>
                                      <p:tavLst>
                                        <p:tav tm="0">
                                          <p:val>
                                            <p:strVal val="#ppt_x"/>
                                          </p:val>
                                        </p:tav>
                                        <p:tav tm="100000">
                                          <p:val>
                                            <p:strVal val="#ppt_x"/>
                                          </p:val>
                                        </p:tav>
                                      </p:tavLst>
                                    </p:anim>
                                    <p:anim calcmode="lin" valueType="num">
                                      <p:cBhvr>
                                        <p:cTn id="19" dur="675" decel="100000" fill="hold"/>
                                        <p:tgtEl>
                                          <p:spTgt spid="29"/>
                                        </p:tgtEl>
                                        <p:attrNameLst>
                                          <p:attrName>ppt_y</p:attrName>
                                        </p:attrNameLst>
                                      </p:cBhvr>
                                      <p:tavLst>
                                        <p:tav tm="0">
                                          <p:val>
                                            <p:strVal val="#ppt_y+1"/>
                                          </p:val>
                                        </p:tav>
                                        <p:tav tm="100000">
                                          <p:val>
                                            <p:strVal val="#ppt_y-.03"/>
                                          </p:val>
                                        </p:tav>
                                      </p:tavLst>
                                    </p:anim>
                                    <p:anim calcmode="lin" valueType="num">
                                      <p:cBhvr>
                                        <p:cTn id="20" dur="75" accel="100000" fill="hold">
                                          <p:stCondLst>
                                            <p:cond delay="675"/>
                                          </p:stCondLst>
                                        </p:cTn>
                                        <p:tgtEl>
                                          <p:spTgt spid="2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1" grpId="0"/>
      <p:bldP spid="60" grpId="0" bldLvl="0" animBg="1"/>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p:nvPr/>
        </p:nvSpPr>
        <p:spPr>
          <a:xfrm>
            <a:off x="-635"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椭圆 10"/>
          <p:cNvSpPr/>
          <p:nvPr/>
        </p:nvSpPr>
        <p:spPr>
          <a:xfrm>
            <a:off x="2789158" y="374417"/>
            <a:ext cx="6514915" cy="6220878"/>
          </a:xfrm>
          <a:prstGeom prst="ellipse">
            <a:avLst/>
          </a:prstGeom>
          <a:gradFill flip="none" rotWithShape="1">
            <a:gsLst>
              <a:gs pos="29000">
                <a:srgbClr val="FCCCA7">
                  <a:alpha val="11000"/>
                </a:srgbClr>
              </a:gs>
              <a:gs pos="73000">
                <a:srgbClr val="FCBD96"/>
              </a:gs>
              <a:gs pos="100000">
                <a:srgbClr val="FCCEAC"/>
              </a:gs>
            </a:gsLst>
            <a:lin ang="1800000" scaled="0"/>
            <a:tileRect/>
          </a:gradFill>
          <a:ln>
            <a:noFill/>
          </a:ln>
          <a:effectLst>
            <a:softEdge rad="927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Rectangle 28"/>
          <p:cNvSpPr/>
          <p:nvPr/>
        </p:nvSpPr>
        <p:spPr>
          <a:xfrm>
            <a:off x="2056655" y="6203773"/>
            <a:ext cx="8078687" cy="321945"/>
          </a:xfrm>
          <a:prstGeom prst="rect">
            <a:avLst/>
          </a:prstGeom>
        </p:spPr>
        <p:txBody>
          <a:bodyPr wrap="square">
            <a:spAutoFit/>
          </a:bodyPr>
          <a:lstStyle/>
          <a:p>
            <a:pPr algn="ctr">
              <a:lnSpc>
                <a:spcPct val="150000"/>
              </a:lnSpc>
            </a:pPr>
            <a:r>
              <a:rPr lang="en-US" sz="1000" dirty="0">
                <a:cs typeface="Poppins" panose="02000000000000000000" pitchFamily="2" charset="0"/>
              </a:rPr>
              <a:t>- Communication Method -</a:t>
            </a:r>
            <a:endParaRPr lang="en-US" sz="1000" dirty="0">
              <a:cs typeface="Poppins" panose="02000000000000000000" pitchFamily="2" charset="0"/>
            </a:endParaRPr>
          </a:p>
        </p:txBody>
      </p:sp>
      <p:sp>
        <p:nvSpPr>
          <p:cNvPr id="41" name="Rectangle 40"/>
          <p:cNvSpPr/>
          <p:nvPr/>
        </p:nvSpPr>
        <p:spPr>
          <a:xfrm>
            <a:off x="8369039" y="434155"/>
            <a:ext cx="3574846" cy="368300"/>
          </a:xfrm>
          <a:prstGeom prst="rect">
            <a:avLst/>
          </a:prstGeom>
        </p:spPr>
        <p:txBody>
          <a:bodyPr wrap="square">
            <a:spAutoFit/>
          </a:bodyPr>
          <a:p>
            <a:pPr algn="r">
              <a:lnSpc>
                <a:spcPct val="150000"/>
              </a:lnSpc>
            </a:pPr>
            <a:r>
              <a:rPr lang="en-US" sz="1200" dirty="0">
                <a:solidFill>
                  <a:srgbClr val="26337B"/>
                </a:solidFill>
                <a:cs typeface="Poppins" panose="02000000000000000000" pitchFamily="2" charset="0"/>
                <a:sym typeface="+mn-ea"/>
              </a:rPr>
              <a:t>Communications Management Plan</a:t>
            </a:r>
            <a:endParaRPr lang="en-US" sz="1200" dirty="0">
              <a:solidFill>
                <a:srgbClr val="26337B"/>
              </a:solidFill>
              <a:cs typeface="Poppins" panose="02000000000000000000" pitchFamily="2" charset="0"/>
              <a:sym typeface="+mn-ea"/>
            </a:endParaRPr>
          </a:p>
        </p:txBody>
      </p:sp>
      <p:pic>
        <p:nvPicPr>
          <p:cNvPr id="15" name="图片 14" descr="海事logo 2 (2)"/>
          <p:cNvPicPr>
            <a:picLocks noChangeAspect="1"/>
          </p:cNvPicPr>
          <p:nvPr/>
        </p:nvPicPr>
        <p:blipFill>
          <a:blip r:embed="rId1"/>
          <a:stretch>
            <a:fillRect/>
          </a:stretch>
        </p:blipFill>
        <p:spPr>
          <a:xfrm>
            <a:off x="-109855" y="-687705"/>
            <a:ext cx="3617595" cy="2612390"/>
          </a:xfrm>
          <a:prstGeom prst="rect">
            <a:avLst/>
          </a:prstGeom>
        </p:spPr>
      </p:pic>
      <p:sp>
        <p:nvSpPr>
          <p:cNvPr id="4" name="Freeform 11"/>
          <p:cNvSpPr>
            <a:spLocks noEditPoints="1"/>
          </p:cNvSpPr>
          <p:nvPr/>
        </p:nvSpPr>
        <p:spPr bwMode="auto">
          <a:xfrm>
            <a:off x="5948583"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p>
            <a:endParaRPr lang="en-ID"/>
          </a:p>
        </p:txBody>
      </p:sp>
      <p:graphicFrame>
        <p:nvGraphicFramePr>
          <p:cNvPr id="3" name="表格 2"/>
          <p:cNvGraphicFramePr/>
          <p:nvPr>
            <p:custDataLst>
              <p:tags r:id="rId2"/>
            </p:custDataLst>
          </p:nvPr>
        </p:nvGraphicFramePr>
        <p:xfrm>
          <a:off x="1308100" y="1490980"/>
          <a:ext cx="9995535" cy="4267200"/>
        </p:xfrm>
        <a:graphic>
          <a:graphicData uri="http://schemas.openxmlformats.org/drawingml/2006/table">
            <a:tbl>
              <a:tblPr firstRow="1" bandRow="1">
                <a:effectLst>
                  <a:outerShdw blurRad="50800" dist="38100" algn="l" rotWithShape="0">
                    <a:schemeClr val="tx1">
                      <a:alpha val="23000"/>
                    </a:schemeClr>
                  </a:outerShdw>
                </a:effectLst>
                <a:tableStyleId>{5C22544A-7EE6-4342-B048-85BDC9FD1C3A}</a:tableStyleId>
              </a:tblPr>
              <a:tblGrid>
                <a:gridCol w="4826635"/>
                <a:gridCol w="5168900"/>
              </a:tblGrid>
              <a:tr h="518160">
                <a:tc>
                  <a:txBody>
                    <a:bodyPr/>
                    <a:p>
                      <a:pPr algn="ctr">
                        <a:buNone/>
                      </a:pPr>
                      <a:r>
                        <a:rPr lang="en-US" altLang="zh-CN" sz="1400">
                          <a:solidFill>
                            <a:srgbClr val="223380"/>
                          </a:solidFill>
                        </a:rPr>
                        <a:t>Communication Method</a:t>
                      </a:r>
                      <a:endParaRPr lang="en-US" altLang="zh-CN" sz="14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400">
                          <a:solidFill>
                            <a:srgbClr val="223380"/>
                          </a:solidFill>
                        </a:rPr>
                        <a:t>Description</a:t>
                      </a:r>
                      <a:endParaRPr lang="en-US" altLang="zh-CN" sz="14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640080">
                <a:tc>
                  <a:txBody>
                    <a:bodyPr/>
                    <a:p>
                      <a:pPr algn="ctr">
                        <a:lnSpc>
                          <a:spcPct val="150000"/>
                        </a:lnSpc>
                        <a:buNone/>
                      </a:pPr>
                      <a:r>
                        <a:rPr lang="zh-CN" altLang="en-US" sz="1200" b="1">
                          <a:solidFill>
                            <a:srgbClr val="223380"/>
                          </a:solidFill>
                          <a:latin typeface="Arial Bold" panose="020B0604020202020204" charset="0"/>
                        </a:rPr>
                        <a:t>Tencent Meeting</a:t>
                      </a:r>
                      <a:endParaRPr lang="zh-CN" altLang="en-US"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l">
                        <a:buNone/>
                      </a:pPr>
                      <a:r>
                        <a:rPr lang="en-US" altLang="zh-CN" sz="1200">
                          <a:ln>
                            <a:noFill/>
                          </a:ln>
                          <a:solidFill>
                            <a:srgbClr val="223380"/>
                          </a:solidFill>
                          <a:effectLst/>
                        </a:rPr>
                        <a:t>The project manager schedules meetings in advance using the Tencent Meeting app, and sets group announcements to remind team members to attend. Permissions are set during the meeting and the content is recorded for subsequent review. After the meeting, the recorder uploads the meeting minutes to the meeting document on the Wolai platform. </a:t>
                      </a:r>
                      <a:endParaRPr lang="en-US" altLang="zh-CN" sz="12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1920240">
                <a:tc>
                  <a:txBody>
                    <a:bodyPr/>
                    <a:p>
                      <a:pPr algn="ctr">
                        <a:lnSpc>
                          <a:spcPct val="150000"/>
                        </a:lnSpc>
                        <a:buNone/>
                      </a:pPr>
                      <a:r>
                        <a:rPr sz="1200" b="1">
                          <a:solidFill>
                            <a:srgbClr val="223380"/>
                          </a:solidFill>
                          <a:latin typeface="Arial Bold" panose="020B0604020202020204" charset="0"/>
                        </a:rPr>
                        <a:t>Wolai</a:t>
                      </a:r>
                      <a:endParaRPr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l">
                        <a:buNone/>
                      </a:pPr>
                      <a:r>
                        <a:rPr lang="en-US" sz="1200">
                          <a:solidFill>
                            <a:srgbClr val="223380"/>
                          </a:solidFill>
                        </a:rPr>
                        <a:t>Wolai provides a short communication service for team members to discuss project requirements. Topics should be closely related to the requirements and provide solutions. The format should be clear and complete, and members should not change the comments of other members without permission. If changes are necessary, team members and project managers must be informed, and the project manager must monitor the progress of the discussion.</a:t>
                      </a:r>
                      <a:endParaRPr lang="en-US"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634365">
                <a:tc>
                  <a:txBody>
                    <a:bodyPr/>
                    <a:p>
                      <a:pPr algn="ctr">
                        <a:lnSpc>
                          <a:spcPct val="150000"/>
                        </a:lnSpc>
                        <a:buNone/>
                      </a:pPr>
                      <a:r>
                        <a:rPr sz="1200" b="1">
                          <a:solidFill>
                            <a:srgbClr val="223380"/>
                          </a:solidFill>
                        </a:rPr>
                        <a:t>WeChat</a:t>
                      </a:r>
                      <a:endParaRPr sz="12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l">
                        <a:buNone/>
                      </a:pPr>
                      <a:r>
                        <a:rPr sz="1200">
                          <a:solidFill>
                            <a:srgbClr val="223380"/>
                          </a:solidFill>
                        </a:rPr>
                        <a:t>The format can be flexible. If there are any special questions or requests related to the project, team members can "@" the project manager in Wolai.</a:t>
                      </a:r>
                      <a:endParaRPr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300">
        <p14:pan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750"/>
                                        <p:tgtEl>
                                          <p:spTgt spid="29"/>
                                        </p:tgtEl>
                                      </p:cBhvr>
                                    </p:animEffect>
                                    <p:anim calcmode="lin" valueType="num">
                                      <p:cBhvr>
                                        <p:cTn id="8" dur="750" fill="hold"/>
                                        <p:tgtEl>
                                          <p:spTgt spid="29"/>
                                        </p:tgtEl>
                                        <p:attrNameLst>
                                          <p:attrName>ppt_x</p:attrName>
                                        </p:attrNameLst>
                                      </p:cBhvr>
                                      <p:tavLst>
                                        <p:tav tm="0">
                                          <p:val>
                                            <p:strVal val="#ppt_x"/>
                                          </p:val>
                                        </p:tav>
                                        <p:tav tm="100000">
                                          <p:val>
                                            <p:strVal val="#ppt_x"/>
                                          </p:val>
                                        </p:tav>
                                      </p:tavLst>
                                    </p:anim>
                                    <p:anim calcmode="lin" valueType="num">
                                      <p:cBhvr>
                                        <p:cTn id="9" dur="675" decel="100000" fill="hold"/>
                                        <p:tgtEl>
                                          <p:spTgt spid="29"/>
                                        </p:tgtEl>
                                        <p:attrNameLst>
                                          <p:attrName>ppt_y</p:attrName>
                                        </p:attrNameLst>
                                      </p:cBhvr>
                                      <p:tavLst>
                                        <p:tav tm="0">
                                          <p:val>
                                            <p:strVal val="#ppt_y+1"/>
                                          </p:val>
                                        </p:tav>
                                        <p:tav tm="100000">
                                          <p:val>
                                            <p:strVal val="#ppt_y-.03"/>
                                          </p:val>
                                        </p:tav>
                                      </p:tavLst>
                                    </p:anim>
                                    <p:anim calcmode="lin" valueType="num">
                                      <p:cBhvr>
                                        <p:cTn id="10" dur="75" accel="100000" fill="hold">
                                          <p:stCondLst>
                                            <p:cond delay="675"/>
                                          </p:stCondLst>
                                        </p:cTn>
                                        <p:tgtEl>
                                          <p:spTgt spid="29"/>
                                        </p:tgtEl>
                                        <p:attrNameLst>
                                          <p:attrName>ppt_y</p:attrName>
                                        </p:attrNameLst>
                                      </p:cBhvr>
                                      <p:tavLst>
                                        <p:tav tm="0">
                                          <p:val>
                                            <p:strVal val="#ppt_y-.03"/>
                                          </p:val>
                                        </p:tav>
                                        <p:tav tm="100000">
                                          <p:val>
                                            <p:strVal val="#ppt_y"/>
                                          </p:val>
                                        </p:tav>
                                      </p:tavLst>
                                    </p:anim>
                                  </p:childTnLst>
                                </p:cTn>
                              </p:par>
                              <p:par>
                                <p:cTn id="11" presetID="22" presetClass="entr" presetSubtype="4"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wipe(down)">
                                      <p:cBhvr>
                                        <p:cTn id="13" dur="600"/>
                                        <p:tgtEl>
                                          <p:spTgt spid="4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6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41" grpId="0"/>
      <p:bldP spid="4"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p:nvPr/>
        </p:nvSpPr>
        <p:spPr>
          <a:xfrm>
            <a:off x="508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椭圆 10"/>
          <p:cNvSpPr/>
          <p:nvPr/>
        </p:nvSpPr>
        <p:spPr>
          <a:xfrm>
            <a:off x="2789158" y="374417"/>
            <a:ext cx="6514915" cy="6220878"/>
          </a:xfrm>
          <a:prstGeom prst="ellipse">
            <a:avLst/>
          </a:prstGeom>
          <a:gradFill flip="none" rotWithShape="1">
            <a:gsLst>
              <a:gs pos="29000">
                <a:srgbClr val="FCCCA7">
                  <a:alpha val="11000"/>
                </a:srgbClr>
              </a:gs>
              <a:gs pos="73000">
                <a:srgbClr val="FCBD96"/>
              </a:gs>
              <a:gs pos="100000">
                <a:srgbClr val="FCCEAC"/>
              </a:gs>
            </a:gsLst>
            <a:lin ang="1800000" scaled="0"/>
            <a:tileRect/>
          </a:gradFill>
          <a:ln>
            <a:noFill/>
          </a:ln>
          <a:effectLst>
            <a:softEdge rad="927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Rectangle 40"/>
          <p:cNvSpPr/>
          <p:nvPr/>
        </p:nvSpPr>
        <p:spPr>
          <a:xfrm>
            <a:off x="8369039" y="434155"/>
            <a:ext cx="3574846" cy="368300"/>
          </a:xfrm>
          <a:prstGeom prst="rect">
            <a:avLst/>
          </a:prstGeom>
        </p:spPr>
        <p:txBody>
          <a:bodyPr wrap="square">
            <a:spAutoFit/>
          </a:bodyPr>
          <a:p>
            <a:pPr algn="r">
              <a:lnSpc>
                <a:spcPct val="150000"/>
              </a:lnSpc>
            </a:pPr>
            <a:r>
              <a:rPr lang="en-US" sz="1200" dirty="0">
                <a:solidFill>
                  <a:srgbClr val="26337B"/>
                </a:solidFill>
                <a:cs typeface="Poppins" panose="02000000000000000000" pitchFamily="2" charset="0"/>
                <a:sym typeface="+mn-ea"/>
              </a:rPr>
              <a:t>Communications Management Plan</a:t>
            </a:r>
            <a:endParaRPr lang="en-US" sz="1200" dirty="0">
              <a:solidFill>
                <a:srgbClr val="26337B"/>
              </a:solidFill>
              <a:cs typeface="Poppins" panose="02000000000000000000" pitchFamily="2" charset="0"/>
              <a:sym typeface="+mn-ea"/>
            </a:endParaRPr>
          </a:p>
        </p:txBody>
      </p:sp>
      <p:pic>
        <p:nvPicPr>
          <p:cNvPr id="15" name="图片 14" descr="海事logo 2 (2)"/>
          <p:cNvPicPr>
            <a:picLocks noChangeAspect="1"/>
          </p:cNvPicPr>
          <p:nvPr/>
        </p:nvPicPr>
        <p:blipFill>
          <a:blip r:embed="rId1"/>
          <a:stretch>
            <a:fillRect/>
          </a:stretch>
        </p:blipFill>
        <p:spPr>
          <a:xfrm>
            <a:off x="-109855" y="-687705"/>
            <a:ext cx="3617595" cy="2612390"/>
          </a:xfrm>
          <a:prstGeom prst="rect">
            <a:avLst/>
          </a:prstGeom>
        </p:spPr>
      </p:pic>
      <p:sp>
        <p:nvSpPr>
          <p:cNvPr id="4" name="Freeform 11"/>
          <p:cNvSpPr>
            <a:spLocks noEditPoints="1"/>
          </p:cNvSpPr>
          <p:nvPr/>
        </p:nvSpPr>
        <p:spPr bwMode="auto">
          <a:xfrm>
            <a:off x="5948583"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p>
            <a:endParaRPr lang="en-ID"/>
          </a:p>
        </p:txBody>
      </p:sp>
      <p:graphicFrame>
        <p:nvGraphicFramePr>
          <p:cNvPr id="9" name="表格 8"/>
          <p:cNvGraphicFramePr/>
          <p:nvPr>
            <p:custDataLst>
              <p:tags r:id="rId2"/>
            </p:custDataLst>
          </p:nvPr>
        </p:nvGraphicFramePr>
        <p:xfrm>
          <a:off x="408305" y="1553845"/>
          <a:ext cx="11384915" cy="4284980"/>
        </p:xfrm>
        <a:graphic>
          <a:graphicData uri="http://schemas.openxmlformats.org/drawingml/2006/table">
            <a:tbl>
              <a:tblPr firstRow="1" bandRow="1">
                <a:effectLst>
                  <a:outerShdw blurRad="50800" dist="38100" algn="l" rotWithShape="0">
                    <a:schemeClr val="tx1">
                      <a:alpha val="23000"/>
                    </a:schemeClr>
                  </a:outerShdw>
                </a:effectLst>
                <a:tableStyleId>{5C22544A-7EE6-4342-B048-85BDC9FD1C3A}</a:tableStyleId>
              </a:tblPr>
              <a:tblGrid>
                <a:gridCol w="1320800"/>
                <a:gridCol w="2106089"/>
                <a:gridCol w="1438275"/>
                <a:gridCol w="1489075"/>
                <a:gridCol w="1795144"/>
                <a:gridCol w="1626870"/>
                <a:gridCol w="1608662"/>
              </a:tblGrid>
              <a:tr h="480695">
                <a:tc>
                  <a:txBody>
                    <a:bodyPr/>
                    <a:p>
                      <a:pPr algn="ctr">
                        <a:buNone/>
                      </a:pPr>
                      <a:r>
                        <a:rPr lang="en-US" altLang="zh-CN" sz="1000" b="1">
                          <a:solidFill>
                            <a:srgbClr val="223380"/>
                          </a:solidFill>
                        </a:rPr>
                        <a:t>Communication Type</a:t>
                      </a:r>
                      <a:endParaRPr lang="en-US" altLang="zh-CN" sz="10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b="1">
                          <a:solidFill>
                            <a:srgbClr val="223380"/>
                          </a:solidFill>
                          <a:latin typeface="Arial" panose="020B0604020202020204" pitchFamily="34" charset="0"/>
                          <a:cs typeface="Arial" panose="020B0604020202020204" pitchFamily="34" charset="0"/>
                          <a:sym typeface="+mn-ea"/>
                        </a:rPr>
                        <a:t>Description</a:t>
                      </a:r>
                      <a:endParaRPr lang="zh-CN" altLang="en-US" sz="1000" b="1">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a:solidFill>
                            <a:srgbClr val="223380"/>
                          </a:solidFill>
                          <a:sym typeface="+mn-ea"/>
                        </a:rPr>
                        <a:t>Frequency</a:t>
                      </a:r>
                      <a:endParaRPr lang="en-US" altLang="zh-CN" sz="10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a:solidFill>
                            <a:srgbClr val="223380"/>
                          </a:solidFill>
                          <a:sym typeface="+mn-ea"/>
                        </a:rPr>
                        <a:t>Format</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a:solidFill>
                            <a:srgbClr val="223380"/>
                          </a:solidFill>
                        </a:rPr>
                        <a:t>Participants/Distribution	</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a:solidFill>
                            <a:srgbClr val="223380"/>
                          </a:solidFill>
                        </a:rPr>
                        <a:t>Deliverable</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a:solidFill>
                            <a:srgbClr val="223380"/>
                          </a:solidFill>
                        </a:rPr>
                        <a:t>Owner</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719455">
                <a:tc>
                  <a:txBody>
                    <a:bodyPr/>
                    <a:p>
                      <a:pPr algn="ctr">
                        <a:lnSpc>
                          <a:spcPct val="150000"/>
                        </a:lnSpc>
                        <a:buNone/>
                      </a:pPr>
                      <a:r>
                        <a:rPr lang="zh-CN" altLang="en-US" sz="1000" b="1">
                          <a:solidFill>
                            <a:srgbClr val="223380"/>
                          </a:solidFill>
                          <a:latin typeface="Arial" panose="020B0604020202020204" pitchFamily="34" charset="0"/>
                          <a:cs typeface="Arial" panose="020B0604020202020204" pitchFamily="34" charset="0"/>
                        </a:rPr>
                        <a:t>Weekly Status Update</a:t>
                      </a:r>
                      <a:endParaRPr lang="zh-CN" altLang="en-US" sz="1000" b="1">
                        <a:solidFill>
                          <a:srgbClr val="223380"/>
                        </a:solidFill>
                        <a:latin typeface="Arial" panose="020B0604020202020204" pitchFamily="34" charset="0"/>
                        <a:cs typeface="Arial" panose="020B0604020202020204" pitchFamily="3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b="0">
                          <a:solidFill>
                            <a:srgbClr val="223380"/>
                          </a:solidFill>
                          <a:latin typeface="Arial" panose="020B0604020202020204" pitchFamily="34" charset="0"/>
                          <a:cs typeface="Arial" panose="020B0604020202020204" pitchFamily="34" charset="0"/>
                          <a:sym typeface="+mn-ea"/>
                        </a:rPr>
                        <a:t>Summarizes project status in Wolai</a:t>
                      </a:r>
                      <a:endParaRPr lang="zh-CN" altLang="en-US" sz="1000" b="0">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solidFill>
                            <a:srgbClr val="223380"/>
                          </a:solidFill>
                          <a:latin typeface="Arial" panose="020B0604020202020204" pitchFamily="34" charset="0"/>
                          <a:cs typeface="Arial" panose="020B0604020202020204" pitchFamily="34" charset="0"/>
                          <a:sym typeface="+mn-ea"/>
                        </a:rPr>
                        <a:t>Weekly</a:t>
                      </a:r>
                      <a:endParaRPr lang="zh-CN" altLang="en-US" sz="1000">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rPr>
                        <a:t>Wolai</a:t>
                      </a:r>
                      <a:endParaRPr lang="zh-CN" altLang="en-US" sz="10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rPr>
                        <a:t>Project team</a:t>
                      </a:r>
                      <a:endParaRPr lang="zh-CN" altLang="en-US" sz="10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rPr>
                        <a:t>Status report</a:t>
                      </a:r>
                      <a:endParaRPr lang="zh-CN" altLang="en-US" sz="10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rPr>
                        <a:t>Project Manager</a:t>
                      </a:r>
                      <a:endParaRPr lang="zh-CN" altLang="en-US" sz="10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596900">
                <a:tc>
                  <a:txBody>
                    <a:bodyPr/>
                    <a:p>
                      <a:pPr algn="ctr">
                        <a:lnSpc>
                          <a:spcPct val="150000"/>
                        </a:lnSpc>
                        <a:buNone/>
                      </a:pPr>
                      <a:r>
                        <a:rPr sz="1000" b="1">
                          <a:solidFill>
                            <a:srgbClr val="223380"/>
                          </a:solidFill>
                          <a:latin typeface="Arial" panose="020B0604020202020204" pitchFamily="34" charset="0"/>
                          <a:cs typeface="Arial" panose="020B0604020202020204" pitchFamily="34" charset="0"/>
                        </a:rPr>
                        <a:t>Team Meeting</a:t>
                      </a:r>
                      <a:endParaRPr sz="1000" b="1">
                        <a:solidFill>
                          <a:srgbClr val="223380"/>
                        </a:solidFill>
                        <a:latin typeface="Arial" panose="020B0604020202020204" pitchFamily="34" charset="0"/>
                        <a:cs typeface="Arial" panose="020B0604020202020204" pitchFamily="3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b="0">
                          <a:solidFill>
                            <a:srgbClr val="223380"/>
                          </a:solidFill>
                          <a:latin typeface="Arial" panose="020B0604020202020204" pitchFamily="34" charset="0"/>
                          <a:cs typeface="Arial" panose="020B0604020202020204" pitchFamily="34" charset="0"/>
                          <a:sym typeface="+mn-ea"/>
                        </a:rPr>
                        <a:t>Records progress and team reports on Tencent Meeting</a:t>
                      </a:r>
                      <a:endParaRPr lang="en-US" altLang="zh-CN" sz="1000" b="0">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solidFill>
                            <a:srgbClr val="223380"/>
                          </a:solidFill>
                          <a:latin typeface="Arial" panose="020B0604020202020204" pitchFamily="34" charset="0"/>
                          <a:cs typeface="Arial" panose="020B0604020202020204" pitchFamily="34" charset="0"/>
                          <a:sym typeface="+mn-ea"/>
                        </a:rPr>
                        <a:t>Weekly</a:t>
                      </a:r>
                      <a:endParaRPr lang="zh-CN" altLang="en-US" sz="1000">
                        <a:solidFill>
                          <a:srgbClr val="223380"/>
                        </a:solidFill>
                        <a:latin typeface="Arial" panose="020B0604020202020204" pitchFamily="34" charset="0"/>
                        <a:cs typeface="Arial" panose="020B0604020202020204" pitchFamily="34" charset="0"/>
                        <a:sym typeface="+mn-ea"/>
                      </a:endParaRPr>
                    </a:p>
                    <a:p>
                      <a:pPr algn="ctr">
                        <a:buNone/>
                      </a:pP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solidFill>
                            <a:srgbClr val="223380"/>
                          </a:solidFill>
                        </a:rPr>
                        <a:t>Tencent Meeting</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sym typeface="+mn-ea"/>
                        </a:rPr>
                        <a:t>Project team</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sz="1000">
                          <a:solidFill>
                            <a:srgbClr val="223380"/>
                          </a:solidFill>
                        </a:rPr>
                        <a:t>Meeting presentation</a:t>
                      </a:r>
                      <a:endParaRPr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sym typeface="+mn-ea"/>
                        </a:rPr>
                        <a:t>Project Manager</a:t>
                      </a:r>
                      <a:endParaRPr lang="zh-CN" altLang="en-US" sz="1000">
                        <a:ln>
                          <a:noFill/>
                        </a:ln>
                        <a:solidFill>
                          <a:srgbClr val="223380"/>
                        </a:solidFill>
                        <a:effectLst/>
                      </a:endParaRPr>
                    </a:p>
                    <a:p>
                      <a:pPr algn="ctr">
                        <a:buNone/>
                      </a:pP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657225">
                <a:tc>
                  <a:txBody>
                    <a:bodyPr/>
                    <a:p>
                      <a:pPr algn="ctr">
                        <a:lnSpc>
                          <a:spcPct val="150000"/>
                        </a:lnSpc>
                        <a:buNone/>
                      </a:pPr>
                      <a:r>
                        <a:rPr sz="1000" b="1">
                          <a:solidFill>
                            <a:srgbClr val="223380"/>
                          </a:solidFill>
                        </a:rPr>
                        <a:t>Iteration Review</a:t>
                      </a:r>
                      <a:endParaRPr sz="10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a:solidFill>
                            <a:srgbClr val="223380"/>
                          </a:solidFill>
                          <a:latin typeface="Arial" panose="020B0604020202020204" pitchFamily="34" charset="0"/>
                          <a:cs typeface="Arial" panose="020B0604020202020204" pitchFamily="34" charset="0"/>
                          <a:sym typeface="+mn-ea"/>
                        </a:rPr>
                        <a:t>Reviews iteration progress and provides feedback in Wolai</a:t>
                      </a:r>
                      <a:endParaRPr lang="en-US" altLang="zh-CN" sz="1000">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a:solidFill>
                            <a:srgbClr val="223380"/>
                          </a:solidFill>
                          <a:latin typeface="Arial" panose="020B0604020202020204" pitchFamily="34" charset="0"/>
                          <a:cs typeface="Arial" panose="020B0604020202020204" pitchFamily="34" charset="0"/>
                          <a:sym typeface="+mn-ea"/>
                        </a:rPr>
                        <a:t>End of each iteration (2 iterations in total)</a:t>
                      </a:r>
                      <a:endParaRPr lang="en-US" altLang="zh-CN" sz="1000">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en-US" sz="1000">
                          <a:solidFill>
                            <a:srgbClr val="223380"/>
                          </a:solidFill>
                        </a:rPr>
                        <a:t>Wolai</a:t>
                      </a:r>
                      <a:endParaRPr lang="en-US"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sym typeface="+mn-ea"/>
                        </a:rPr>
                        <a:t>Project team</a:t>
                      </a:r>
                      <a:endParaRPr lang="zh-CN" altLang="en-US" sz="1000">
                        <a:ln>
                          <a:noFill/>
                        </a:ln>
                        <a:solidFill>
                          <a:srgbClr val="223380"/>
                        </a:solidFill>
                        <a:effectLst/>
                      </a:endParaRPr>
                    </a:p>
                    <a:p>
                      <a:pPr algn="ctr">
                        <a:buNone/>
                      </a:pPr>
                      <a:endParaRPr lang="en-US"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sz="1000">
                          <a:solidFill>
                            <a:srgbClr val="223380"/>
                          </a:solidFill>
                        </a:rPr>
                        <a:t>Iteration document</a:t>
                      </a:r>
                      <a:endParaRPr 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sym typeface="+mn-ea"/>
                        </a:rPr>
                        <a:t>Project Manager</a:t>
                      </a:r>
                      <a:endParaRPr lang="zh-CN" altLang="en-US" sz="1000">
                        <a:ln>
                          <a:noFill/>
                        </a:ln>
                        <a:solidFill>
                          <a:srgbClr val="223380"/>
                        </a:solidFill>
                        <a:effectLst/>
                      </a:endParaRPr>
                    </a:p>
                    <a:p>
                      <a:pPr algn="ctr">
                        <a:buNone/>
                      </a:pPr>
                      <a:endParaRPr lang="en-US"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1032510">
                <a:tc>
                  <a:txBody>
                    <a:bodyPr/>
                    <a:p>
                      <a:pPr algn="ctr">
                        <a:lnSpc>
                          <a:spcPct val="150000"/>
                        </a:lnSpc>
                        <a:buNone/>
                      </a:pPr>
                      <a:r>
                        <a:rPr lang="en-US" altLang="zh-CN" sz="1000" b="1">
                          <a:solidFill>
                            <a:srgbClr val="223380"/>
                          </a:solidFill>
                          <a:latin typeface="Arial" panose="020B0604020202020204" pitchFamily="34" charset="0"/>
                          <a:cs typeface="Arial" panose="020B0604020202020204" pitchFamily="34" charset="0"/>
                        </a:rPr>
                        <a:t>Monthly Review</a:t>
                      </a:r>
                      <a:endParaRPr lang="en-US" altLang="zh-CN" sz="1000" b="1">
                        <a:solidFill>
                          <a:srgbClr val="223380"/>
                        </a:solidFill>
                        <a:latin typeface="Arial" panose="020B0604020202020204" pitchFamily="34" charset="0"/>
                        <a:cs typeface="Arial" panose="020B0604020202020204" pitchFamily="3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000">
                          <a:solidFill>
                            <a:srgbClr val="223380"/>
                          </a:solidFill>
                          <a:latin typeface="Arial" panose="020B0604020202020204" pitchFamily="34" charset="0"/>
                          <a:cs typeface="Arial" panose="020B0604020202020204" pitchFamily="34" charset="0"/>
                          <a:sym typeface="+mn-ea"/>
                        </a:rPr>
                        <a:t>Evaluates stage progress and plans for the next stage</a:t>
                      </a:r>
                      <a:endParaRPr lang="zh-CN" altLang="en-US" sz="1000">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a:solidFill>
                            <a:srgbClr val="223380"/>
                          </a:solidFill>
                          <a:latin typeface="Arial" panose="020B0604020202020204" pitchFamily="34" charset="0"/>
                          <a:cs typeface="Arial" panose="020B0604020202020204" pitchFamily="34" charset="0"/>
                          <a:sym typeface="+mn-ea"/>
                        </a:rPr>
                        <a:t>Monthly</a:t>
                      </a:r>
                      <a:endParaRPr lang="en-US" altLang="zh-CN" sz="1000">
                        <a:solidFill>
                          <a:srgbClr val="223380"/>
                        </a:solidFill>
                        <a:latin typeface="Arial" panose="020B0604020202020204" pitchFamily="34" charset="0"/>
                        <a:cs typeface="Arial" panose="020B0604020202020204" pitchFamily="34" charset="0"/>
                        <a:sym typeface="+mn-ea"/>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solidFill>
                            <a:srgbClr val="223380"/>
                          </a:solidFill>
                        </a:rPr>
                        <a:t>Wolai</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sym typeface="+mn-ea"/>
                        </a:rPr>
                        <a:t>Project team</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sz="1000">
                          <a:solidFill>
                            <a:srgbClr val="223380"/>
                          </a:solidFill>
                        </a:rPr>
                        <a:t>Completion report</a:t>
                      </a:r>
                      <a:endParaRPr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sym typeface="+mn-ea"/>
                        </a:rPr>
                        <a:t>Project Manager</a:t>
                      </a:r>
                      <a:endParaRPr lang="zh-CN" altLang="en-US" sz="1000">
                        <a:ln>
                          <a:noFill/>
                        </a:ln>
                        <a:solidFill>
                          <a:srgbClr val="223380"/>
                        </a:solidFill>
                        <a:effectLst/>
                      </a:endParaRPr>
                    </a:p>
                    <a:p>
                      <a:pPr algn="ctr">
                        <a:buNone/>
                      </a:pP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798195">
                <a:tc>
                  <a:txBody>
                    <a:bodyPr/>
                    <a:p>
                      <a:pPr algn="ctr">
                        <a:lnSpc>
                          <a:spcPct val="150000"/>
                        </a:lnSpc>
                        <a:buNone/>
                      </a:pPr>
                      <a:r>
                        <a:rPr sz="1000" b="1">
                          <a:solidFill>
                            <a:srgbClr val="223380"/>
                          </a:solidFill>
                          <a:latin typeface="Arial" panose="020B0604020202020204" pitchFamily="34" charset="0"/>
                          <a:cs typeface="Arial" panose="020B0604020202020204" pitchFamily="34" charset="0"/>
                        </a:rPr>
                        <a:t>Technical Design Review</a:t>
                      </a:r>
                      <a:endParaRPr sz="1000" b="1">
                        <a:solidFill>
                          <a:srgbClr val="223380"/>
                        </a:solidFill>
                        <a:latin typeface="Arial" panose="020B0604020202020204" pitchFamily="34" charset="0"/>
                        <a:cs typeface="Arial" panose="020B0604020202020204" pitchFamily="3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altLang="zh-CN" sz="1000">
                          <a:solidFill>
                            <a:srgbClr val="223380"/>
                          </a:solidFill>
                        </a:rPr>
                        <a:t>Reviews technical and design aspects as per requirements</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000">
                          <a:solidFill>
                            <a:srgbClr val="223380"/>
                          </a:solidFill>
                        </a:rPr>
                        <a:t>As needed</a:t>
                      </a:r>
                      <a:endParaRPr lang="en-US" altLang="zh-CN"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solidFill>
                            <a:srgbClr val="223380"/>
                          </a:solidFill>
                        </a:rPr>
                        <a:t>Wolai</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sym typeface="+mn-ea"/>
                        </a:rPr>
                        <a:t>Project team</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solidFill>
                            <a:srgbClr val="223380"/>
                          </a:solidFill>
                        </a:rPr>
                        <a:t>Online presentation</a:t>
                      </a: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zh-CN" altLang="en-US" sz="1000">
                          <a:ln>
                            <a:noFill/>
                          </a:ln>
                          <a:solidFill>
                            <a:srgbClr val="223380"/>
                          </a:solidFill>
                          <a:effectLst/>
                          <a:sym typeface="+mn-ea"/>
                        </a:rPr>
                        <a:t>Project Manager</a:t>
                      </a:r>
                      <a:endParaRPr lang="zh-CN" altLang="en-US" sz="1000">
                        <a:ln>
                          <a:noFill/>
                        </a:ln>
                        <a:solidFill>
                          <a:srgbClr val="223380"/>
                        </a:solidFill>
                        <a:effectLst/>
                      </a:endParaRPr>
                    </a:p>
                    <a:p>
                      <a:pPr algn="ctr">
                        <a:buNone/>
                      </a:pPr>
                      <a:endParaRPr lang="zh-CN" altLang="en-US" sz="10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bl>
          </a:graphicData>
        </a:graphic>
      </p:graphicFrame>
      <p:sp>
        <p:nvSpPr>
          <p:cNvPr id="29" name="Rectangle 28"/>
          <p:cNvSpPr/>
          <p:nvPr/>
        </p:nvSpPr>
        <p:spPr>
          <a:xfrm>
            <a:off x="2056020" y="6272988"/>
            <a:ext cx="8078687" cy="321945"/>
          </a:xfrm>
          <a:prstGeom prst="rect">
            <a:avLst/>
          </a:prstGeom>
        </p:spPr>
        <p:txBody>
          <a:bodyPr wrap="square">
            <a:spAutoFit/>
          </a:bodyPr>
          <a:p>
            <a:pPr algn="ctr">
              <a:lnSpc>
                <a:spcPct val="150000"/>
              </a:lnSpc>
            </a:pPr>
            <a:r>
              <a:rPr lang="en-US" sz="1000" dirty="0">
                <a:cs typeface="Poppins" panose="02000000000000000000" pitchFamily="2" charset="0"/>
              </a:rPr>
              <a:t>- Communication Management Details Table -</a:t>
            </a:r>
            <a:endParaRPr lang="en-US" sz="1000" dirty="0">
              <a:cs typeface="Poppins"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dur="1300">
        <p14:pan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600"/>
                                        <p:tgtEl>
                                          <p:spTgt spid="4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600"/>
                                        <p:tgtEl>
                                          <p:spTgt spid="4"/>
                                        </p:tgtEl>
                                      </p:cBhvr>
                                    </p:animEffect>
                                  </p:childTnLst>
                                </p:cTn>
                              </p:par>
                              <p:par>
                                <p:cTn id="11" presetID="37"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750"/>
                                        <p:tgtEl>
                                          <p:spTgt spid="29"/>
                                        </p:tgtEl>
                                      </p:cBhvr>
                                    </p:animEffect>
                                    <p:anim calcmode="lin" valueType="num">
                                      <p:cBhvr>
                                        <p:cTn id="14" dur="750" fill="hold"/>
                                        <p:tgtEl>
                                          <p:spTgt spid="29"/>
                                        </p:tgtEl>
                                        <p:attrNameLst>
                                          <p:attrName>ppt_x</p:attrName>
                                        </p:attrNameLst>
                                      </p:cBhvr>
                                      <p:tavLst>
                                        <p:tav tm="0">
                                          <p:val>
                                            <p:strVal val="#ppt_x"/>
                                          </p:val>
                                        </p:tav>
                                        <p:tav tm="100000">
                                          <p:val>
                                            <p:strVal val="#ppt_x"/>
                                          </p:val>
                                        </p:tav>
                                      </p:tavLst>
                                    </p:anim>
                                    <p:anim calcmode="lin" valueType="num">
                                      <p:cBhvr>
                                        <p:cTn id="15" dur="675" decel="100000" fill="hold"/>
                                        <p:tgtEl>
                                          <p:spTgt spid="29"/>
                                        </p:tgtEl>
                                        <p:attrNameLst>
                                          <p:attrName>ppt_y</p:attrName>
                                        </p:attrNameLst>
                                      </p:cBhvr>
                                      <p:tavLst>
                                        <p:tav tm="0">
                                          <p:val>
                                            <p:strVal val="#ppt_y+1"/>
                                          </p:val>
                                        </p:tav>
                                        <p:tav tm="100000">
                                          <p:val>
                                            <p:strVal val="#ppt_y-.03"/>
                                          </p:val>
                                        </p:tav>
                                      </p:tavLst>
                                    </p:anim>
                                    <p:anim calcmode="lin" valueType="num">
                                      <p:cBhvr>
                                        <p:cTn id="16" dur="75" accel="100000" fill="hold">
                                          <p:stCondLst>
                                            <p:cond delay="675"/>
                                          </p:stCondLst>
                                        </p:cTn>
                                        <p:tgtEl>
                                          <p:spTgt spid="2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 grpId="0" bldLvl="0" animBg="1"/>
      <p:bldP spid="2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just" fontAlgn="auto">
              <a:lnSpc>
                <a:spcPct val="150000"/>
              </a:lnSpc>
            </a:pPr>
            <a:endParaRPr lang="en-US" sz="1400" b="1" dirty="0">
              <a:solidFill>
                <a:schemeClr val="tx1"/>
              </a:solidFill>
              <a:latin typeface="+mj-lt"/>
              <a:sym typeface="+mn-ea"/>
            </a:endParaRPr>
          </a:p>
        </p:txBody>
      </p:sp>
      <p:sp>
        <p:nvSpPr>
          <p:cNvPr id="11" name="椭圆 10"/>
          <p:cNvSpPr/>
          <p:nvPr/>
        </p:nvSpPr>
        <p:spPr>
          <a:xfrm>
            <a:off x="2838053" y="373782"/>
            <a:ext cx="6514915" cy="6220878"/>
          </a:xfrm>
          <a:prstGeom prst="ellipse">
            <a:avLst/>
          </a:prstGeom>
          <a:gradFill flip="none" rotWithShape="1">
            <a:gsLst>
              <a:gs pos="29000">
                <a:srgbClr val="FCCCA7">
                  <a:alpha val="11000"/>
                </a:srgbClr>
              </a:gs>
              <a:gs pos="73000">
                <a:srgbClr val="FCBD96"/>
              </a:gs>
              <a:gs pos="100000">
                <a:srgbClr val="FCCEAC"/>
              </a:gs>
            </a:gsLst>
            <a:lin ang="1800000" scaled="0"/>
            <a:tileRect/>
          </a:gradFill>
          <a:ln>
            <a:noFill/>
          </a:ln>
          <a:effectLst>
            <a:softEdge rad="927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Rectangle 40"/>
          <p:cNvSpPr/>
          <p:nvPr/>
        </p:nvSpPr>
        <p:spPr>
          <a:xfrm>
            <a:off x="8369039" y="434155"/>
            <a:ext cx="3574846" cy="368300"/>
          </a:xfrm>
          <a:prstGeom prst="rect">
            <a:avLst/>
          </a:prstGeom>
        </p:spPr>
        <p:txBody>
          <a:bodyPr wrap="square">
            <a:spAutoFit/>
          </a:bodyPr>
          <a:p>
            <a:pPr algn="r">
              <a:lnSpc>
                <a:spcPct val="150000"/>
              </a:lnSpc>
            </a:pPr>
            <a:r>
              <a:rPr lang="en-US" sz="1200" dirty="0">
                <a:solidFill>
                  <a:srgbClr val="26337B"/>
                </a:solidFill>
                <a:cs typeface="Poppins" panose="02000000000000000000" pitchFamily="2" charset="0"/>
                <a:sym typeface="+mn-ea"/>
              </a:rPr>
              <a:t>Cost Management</a:t>
            </a:r>
            <a:endParaRPr lang="en-US" sz="1200" dirty="0">
              <a:solidFill>
                <a:srgbClr val="26337B"/>
              </a:solidFill>
              <a:cs typeface="Poppins" panose="02000000000000000000" pitchFamily="2" charset="0"/>
              <a:sym typeface="+mn-ea"/>
            </a:endParaRPr>
          </a:p>
        </p:txBody>
      </p:sp>
      <p:pic>
        <p:nvPicPr>
          <p:cNvPr id="15" name="图片 14" descr="海事logo 2 (2)"/>
          <p:cNvPicPr>
            <a:picLocks noChangeAspect="1"/>
          </p:cNvPicPr>
          <p:nvPr/>
        </p:nvPicPr>
        <p:blipFill>
          <a:blip r:embed="rId1"/>
          <a:stretch>
            <a:fillRect/>
          </a:stretch>
        </p:blipFill>
        <p:spPr>
          <a:xfrm>
            <a:off x="-109855" y="-687705"/>
            <a:ext cx="3617595" cy="2612390"/>
          </a:xfrm>
          <a:prstGeom prst="rect">
            <a:avLst/>
          </a:prstGeom>
        </p:spPr>
      </p:pic>
      <p:sp>
        <p:nvSpPr>
          <p:cNvPr id="4" name="Freeform 11"/>
          <p:cNvSpPr>
            <a:spLocks noEditPoints="1"/>
          </p:cNvSpPr>
          <p:nvPr/>
        </p:nvSpPr>
        <p:spPr bwMode="auto">
          <a:xfrm>
            <a:off x="5948583"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p>
            <a:endParaRPr lang="en-ID"/>
          </a:p>
        </p:txBody>
      </p:sp>
      <p:graphicFrame>
        <p:nvGraphicFramePr>
          <p:cNvPr id="3" name="表格 2"/>
          <p:cNvGraphicFramePr/>
          <p:nvPr>
            <p:custDataLst>
              <p:tags r:id="rId2"/>
            </p:custDataLst>
          </p:nvPr>
        </p:nvGraphicFramePr>
        <p:xfrm>
          <a:off x="1716405" y="2546985"/>
          <a:ext cx="8758026" cy="3813810"/>
        </p:xfrm>
        <a:graphic>
          <a:graphicData uri="http://schemas.openxmlformats.org/drawingml/2006/table">
            <a:tbl>
              <a:tblPr firstRow="1" bandRow="1">
                <a:effectLst>
                  <a:outerShdw blurRad="50800" dist="38100" algn="l" rotWithShape="0">
                    <a:schemeClr val="tx1">
                      <a:alpha val="23000"/>
                    </a:schemeClr>
                  </a:outerShdw>
                </a:effectLst>
                <a:tableStyleId>{5C22544A-7EE6-4342-B048-85BDC9FD1C3A}</a:tableStyleId>
              </a:tblPr>
              <a:tblGrid>
                <a:gridCol w="3455035"/>
                <a:gridCol w="2779765"/>
                <a:gridCol w="2523226"/>
              </a:tblGrid>
              <a:tr h="518160">
                <a:tc>
                  <a:txBody>
                    <a:bodyPr/>
                    <a:p>
                      <a:pPr algn="ctr">
                        <a:buNone/>
                      </a:pPr>
                      <a:r>
                        <a:rPr lang="en-US" altLang="zh-CN" sz="1200">
                          <a:solidFill>
                            <a:srgbClr val="223380"/>
                          </a:solidFill>
                        </a:rPr>
                        <a:t>Task</a:t>
                      </a:r>
                      <a:endParaRPr lang="en-US" altLang="zh-CN"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200">
                          <a:solidFill>
                            <a:srgbClr val="223380"/>
                          </a:solidFill>
                        </a:rPr>
                        <a:t>Duration (days)</a:t>
                      </a:r>
                      <a:endParaRPr lang="en-US" altLang="zh-CN"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200">
                          <a:solidFill>
                            <a:srgbClr val="223380"/>
                          </a:solidFill>
                        </a:rPr>
                        <a:t>Cost(RMB)</a:t>
                      </a:r>
                      <a:endParaRPr lang="en-US" altLang="zh-CN"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466090">
                <a:tc>
                  <a:txBody>
                    <a:bodyPr/>
                    <a:p>
                      <a:pPr indent="0">
                        <a:buNone/>
                      </a:pPr>
                      <a:r>
                        <a:rPr lang="en-US" sz="1200" b="1">
                          <a:latin typeface="Calibri" charset="0"/>
                          <a:cs typeface="Calibri" charset="0"/>
                        </a:rPr>
                        <a:t>Requirements gathering</a:t>
                      </a:r>
                      <a:endParaRPr lang="en-US" altLang="en-US" sz="1200" b="1">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5</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2,500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398780">
                <a:tc>
                  <a:txBody>
                    <a:bodyPr/>
                    <a:p>
                      <a:pPr indent="0">
                        <a:buNone/>
                      </a:pPr>
                      <a:r>
                        <a:rPr lang="en-US" sz="1200" b="1">
                          <a:latin typeface="Calibri" charset="0"/>
                          <a:cs typeface="Calibri" charset="0"/>
                        </a:rPr>
                        <a:t>Design and development planning</a:t>
                      </a:r>
                      <a:endParaRPr lang="en-US" altLang="en-US" sz="1200" b="1">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10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5,000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405130">
                <a:tc>
                  <a:txBody>
                    <a:bodyPr/>
                    <a:p>
                      <a:pPr indent="0">
                        <a:buNone/>
                      </a:pPr>
                      <a:r>
                        <a:rPr lang="en-US" sz="1200" b="1">
                          <a:latin typeface="Calibri" charset="0"/>
                          <a:cs typeface="Calibri" charset="0"/>
                        </a:rPr>
                        <a:t>Frontend development (Xu Mengmeng)</a:t>
                      </a:r>
                      <a:endParaRPr lang="en-US" altLang="en-US" sz="1200" b="1">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60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20,000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405130">
                <a:tc>
                  <a:txBody>
                    <a:bodyPr/>
                    <a:p>
                      <a:pPr indent="0">
                        <a:buNone/>
                      </a:pPr>
                      <a:r>
                        <a:rPr lang="en-US" sz="1200" b="1">
                          <a:latin typeface="Calibri" charset="0"/>
                          <a:cs typeface="Calibri" charset="0"/>
                        </a:rPr>
                        <a:t>Backend development (Wang Simin)</a:t>
                      </a:r>
                      <a:endParaRPr lang="en-US" altLang="en-US" sz="1200" b="1">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60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20,000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405130">
                <a:tc>
                  <a:txBody>
                    <a:bodyPr/>
                    <a:p>
                      <a:pPr indent="0">
                        <a:buNone/>
                      </a:pPr>
                      <a:r>
                        <a:rPr lang="en-US" sz="1200" b="1">
                          <a:latin typeface="Calibri" charset="0"/>
                          <a:cs typeface="Calibri" charset="0"/>
                        </a:rPr>
                        <a:t>Backend development (Qu Ruyun)</a:t>
                      </a:r>
                      <a:endParaRPr lang="en-US" altLang="en-US" sz="1200" b="1">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60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20,000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405130">
                <a:tc>
                  <a:txBody>
                    <a:bodyPr/>
                    <a:p>
                      <a:pPr indent="0">
                        <a:buNone/>
                      </a:pPr>
                      <a:r>
                        <a:rPr lang="en-US" sz="1200" b="1">
                          <a:latin typeface="Calibri" charset="0"/>
                          <a:cs typeface="Calibri" charset="0"/>
                        </a:rPr>
                        <a:t>Testing and quality assurance</a:t>
                      </a:r>
                      <a:endParaRPr lang="en-US" altLang="en-US" sz="1200" b="1">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10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5,000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405130">
                <a:tc>
                  <a:txBody>
                    <a:bodyPr/>
                    <a:p>
                      <a:pPr indent="0">
                        <a:buNone/>
                      </a:pPr>
                      <a:r>
                        <a:rPr lang="en-US" sz="1200" b="1">
                          <a:latin typeface="Calibri" charset="0"/>
                          <a:cs typeface="Calibri" charset="0"/>
                        </a:rPr>
                        <a:t>Deployment and release</a:t>
                      </a:r>
                      <a:endParaRPr lang="en-US" altLang="en-US" sz="1200" b="1">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5</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2,500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405130">
                <a:tc>
                  <a:txBody>
                    <a:bodyPr/>
                    <a:p>
                      <a:pPr indent="0">
                        <a:buNone/>
                      </a:pPr>
                      <a:r>
                        <a:rPr lang="en-US" sz="1200" b="1">
                          <a:latin typeface="Calibri" charset="0"/>
                          <a:cs typeface="Calibri" charset="0"/>
                        </a:rPr>
                        <a:t>Total</a:t>
                      </a:r>
                      <a:endParaRPr lang="en-US" altLang="en-US" sz="1200" b="1">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60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0">
                          <a:latin typeface="Calibri" charset="0"/>
                          <a:cs typeface="Calibri" charset="0"/>
                        </a:rPr>
                        <a:t>75,000</a:t>
                      </a:r>
                      <a:endParaRPr lang="en-US" altLang="en-US" sz="12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bl>
          </a:graphicData>
        </a:graphic>
      </p:graphicFrame>
      <p:sp>
        <p:nvSpPr>
          <p:cNvPr id="50" name="TextBox 49"/>
          <p:cNvSpPr txBox="1"/>
          <p:nvPr/>
        </p:nvSpPr>
        <p:spPr>
          <a:xfrm>
            <a:off x="513080" y="1236345"/>
            <a:ext cx="11342370" cy="1198880"/>
          </a:xfrm>
          <a:prstGeom prst="rect">
            <a:avLst/>
          </a:prstGeom>
          <a:noFill/>
        </p:spPr>
        <p:txBody>
          <a:bodyPr wrap="square" rtlCol="0">
            <a:spAutoFit/>
          </a:bodyPr>
          <a:p>
            <a:pPr algn="just" fontAlgn="auto">
              <a:lnSpc>
                <a:spcPct val="150000"/>
              </a:lnSpc>
            </a:pPr>
            <a:r>
              <a:rPr lang="en-US" sz="1600" b="1" dirty="0">
                <a:solidFill>
                  <a:schemeClr val="bg2"/>
                </a:solidFill>
                <a:latin typeface="+mj-lt"/>
              </a:rPr>
              <a:t>Our team used a bottom-up approach to estimate the costs for this project. We estimated the cost of each individual task and then aggregated the costs to develop an overall cost estimate. Our cost estimation for this project is as follows:</a:t>
            </a:r>
            <a:endParaRPr lang="en-US" sz="1600" b="1" dirty="0">
              <a:solidFill>
                <a:schemeClr val="bg2"/>
              </a:solidFill>
              <a:latin typeface="+mj-lt"/>
            </a:endParaRPr>
          </a:p>
        </p:txBody>
      </p:sp>
      <p:sp>
        <p:nvSpPr>
          <p:cNvPr id="6" name="Rectangle 28"/>
          <p:cNvSpPr/>
          <p:nvPr/>
        </p:nvSpPr>
        <p:spPr>
          <a:xfrm>
            <a:off x="2056020" y="6472378"/>
            <a:ext cx="8078687" cy="321945"/>
          </a:xfrm>
          <a:prstGeom prst="rect">
            <a:avLst/>
          </a:prstGeom>
        </p:spPr>
        <p:txBody>
          <a:bodyPr wrap="square">
            <a:spAutoFit/>
          </a:bodyPr>
          <a:p>
            <a:pPr algn="ctr">
              <a:lnSpc>
                <a:spcPct val="150000"/>
              </a:lnSpc>
            </a:pPr>
            <a:r>
              <a:rPr lang="en-US" sz="1000" dirty="0">
                <a:cs typeface="Poppins" panose="02000000000000000000" pitchFamily="2" charset="0"/>
              </a:rPr>
              <a:t>- Cost Estimation -</a:t>
            </a:r>
            <a:endParaRPr lang="en-US" sz="1000" dirty="0">
              <a:cs typeface="Poppins"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dur="1300">
        <p14:pan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600"/>
                                        <p:tgtEl>
                                          <p:spTgt spid="4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600"/>
                                        <p:tgtEl>
                                          <p:spTgt spid="4"/>
                                        </p:tgtEl>
                                      </p:cBhvr>
                                    </p:animEffect>
                                  </p:childTnLst>
                                </p:cTn>
                              </p:par>
                              <p:par>
                                <p:cTn id="11" presetID="2" presetClass="entr" presetSubtype="4"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anim calcmode="lin" valueType="num">
                                      <p:cBhvr additive="base">
                                        <p:cTn id="13" dur="500" fill="hold"/>
                                        <p:tgtEl>
                                          <p:spTgt spid="50"/>
                                        </p:tgtEl>
                                        <p:attrNameLst>
                                          <p:attrName>ppt_x</p:attrName>
                                        </p:attrNameLst>
                                      </p:cBhvr>
                                      <p:tavLst>
                                        <p:tav tm="0">
                                          <p:val>
                                            <p:strVal val="#ppt_x"/>
                                          </p:val>
                                        </p:tav>
                                        <p:tav tm="100000">
                                          <p:val>
                                            <p:strVal val="#ppt_x"/>
                                          </p:val>
                                        </p:tav>
                                      </p:tavLst>
                                    </p:anim>
                                    <p:anim calcmode="lin" valueType="num">
                                      <p:cBhvr additive="base">
                                        <p:cTn id="14" dur="500" fill="hold"/>
                                        <p:tgtEl>
                                          <p:spTgt spid="50"/>
                                        </p:tgtEl>
                                        <p:attrNameLst>
                                          <p:attrName>ppt_y</p:attrName>
                                        </p:attrNameLst>
                                      </p:cBhvr>
                                      <p:tavLst>
                                        <p:tav tm="0">
                                          <p:val>
                                            <p:strVal val="1+#ppt_h/2"/>
                                          </p:val>
                                        </p:tav>
                                        <p:tav tm="100000">
                                          <p:val>
                                            <p:strVal val="#ppt_y"/>
                                          </p:val>
                                        </p:tav>
                                      </p:tavLst>
                                    </p:anim>
                                  </p:childTnLst>
                                </p:cTn>
                              </p:par>
                              <p:par>
                                <p:cTn id="15" presetID="37"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750"/>
                                        <p:tgtEl>
                                          <p:spTgt spid="6"/>
                                        </p:tgtEl>
                                      </p:cBhvr>
                                    </p:animEffect>
                                    <p:anim calcmode="lin" valueType="num">
                                      <p:cBhvr>
                                        <p:cTn id="18" dur="750" fill="hold"/>
                                        <p:tgtEl>
                                          <p:spTgt spid="6"/>
                                        </p:tgtEl>
                                        <p:attrNameLst>
                                          <p:attrName>ppt_x</p:attrName>
                                        </p:attrNameLst>
                                      </p:cBhvr>
                                      <p:tavLst>
                                        <p:tav tm="0">
                                          <p:val>
                                            <p:strVal val="#ppt_x"/>
                                          </p:val>
                                        </p:tav>
                                        <p:tav tm="100000">
                                          <p:val>
                                            <p:strVal val="#ppt_x"/>
                                          </p:val>
                                        </p:tav>
                                      </p:tavLst>
                                    </p:anim>
                                    <p:anim calcmode="lin" valueType="num">
                                      <p:cBhvr>
                                        <p:cTn id="19" dur="675" decel="100000" fill="hold"/>
                                        <p:tgtEl>
                                          <p:spTgt spid="6"/>
                                        </p:tgtEl>
                                        <p:attrNameLst>
                                          <p:attrName>ppt_y</p:attrName>
                                        </p:attrNameLst>
                                      </p:cBhvr>
                                      <p:tavLst>
                                        <p:tav tm="0">
                                          <p:val>
                                            <p:strVal val="#ppt_y+1"/>
                                          </p:val>
                                        </p:tav>
                                        <p:tav tm="100000">
                                          <p:val>
                                            <p:strVal val="#ppt_y-.03"/>
                                          </p:val>
                                        </p:tav>
                                      </p:tavLst>
                                    </p:anim>
                                    <p:anim calcmode="lin" valueType="num">
                                      <p:cBhvr>
                                        <p:cTn id="20" dur="75" accel="100000" fill="hold">
                                          <p:stCondLst>
                                            <p:cond delay="67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 grpId="0" bldLvl="0" animBg="1"/>
      <p:bldP spid="50"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just" fontAlgn="auto">
              <a:lnSpc>
                <a:spcPct val="150000"/>
              </a:lnSpc>
            </a:pPr>
            <a:endParaRPr lang="en-US" sz="1400" b="1" dirty="0">
              <a:solidFill>
                <a:schemeClr val="tx1"/>
              </a:solidFill>
              <a:latin typeface="+mj-lt"/>
              <a:sym typeface="+mn-ea"/>
            </a:endParaRPr>
          </a:p>
        </p:txBody>
      </p:sp>
      <p:sp>
        <p:nvSpPr>
          <p:cNvPr id="11" name="椭圆 10"/>
          <p:cNvSpPr/>
          <p:nvPr/>
        </p:nvSpPr>
        <p:spPr>
          <a:xfrm>
            <a:off x="2838053" y="373782"/>
            <a:ext cx="6514915" cy="6220878"/>
          </a:xfrm>
          <a:prstGeom prst="ellipse">
            <a:avLst/>
          </a:prstGeom>
          <a:gradFill flip="none" rotWithShape="1">
            <a:gsLst>
              <a:gs pos="29000">
                <a:srgbClr val="FCCCA7">
                  <a:alpha val="11000"/>
                </a:srgbClr>
              </a:gs>
              <a:gs pos="73000">
                <a:srgbClr val="FCBD96"/>
              </a:gs>
              <a:gs pos="100000">
                <a:srgbClr val="FCCEAC"/>
              </a:gs>
            </a:gsLst>
            <a:lin ang="1800000" scaled="0"/>
            <a:tileRect/>
          </a:gradFill>
          <a:ln>
            <a:noFill/>
          </a:ln>
          <a:effectLst>
            <a:softEdge rad="927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Rectangle 40"/>
          <p:cNvSpPr/>
          <p:nvPr/>
        </p:nvSpPr>
        <p:spPr>
          <a:xfrm>
            <a:off x="8369039" y="434155"/>
            <a:ext cx="3574846" cy="368300"/>
          </a:xfrm>
          <a:prstGeom prst="rect">
            <a:avLst/>
          </a:prstGeom>
        </p:spPr>
        <p:txBody>
          <a:bodyPr wrap="square">
            <a:spAutoFit/>
          </a:bodyPr>
          <a:p>
            <a:pPr algn="r">
              <a:lnSpc>
                <a:spcPct val="150000"/>
              </a:lnSpc>
            </a:pPr>
            <a:r>
              <a:rPr lang="en-US" sz="1200" dirty="0">
                <a:solidFill>
                  <a:srgbClr val="26337B"/>
                </a:solidFill>
                <a:cs typeface="Poppins" panose="02000000000000000000" pitchFamily="2" charset="0"/>
                <a:sym typeface="+mn-ea"/>
              </a:rPr>
              <a:t>Cost Management</a:t>
            </a:r>
            <a:endParaRPr lang="en-US" sz="1200" dirty="0">
              <a:solidFill>
                <a:srgbClr val="26337B"/>
              </a:solidFill>
              <a:cs typeface="Poppins" panose="02000000000000000000" pitchFamily="2" charset="0"/>
              <a:sym typeface="+mn-ea"/>
            </a:endParaRPr>
          </a:p>
        </p:txBody>
      </p:sp>
      <p:pic>
        <p:nvPicPr>
          <p:cNvPr id="15" name="图片 14" descr="海事logo 2 (2)"/>
          <p:cNvPicPr>
            <a:picLocks noChangeAspect="1"/>
          </p:cNvPicPr>
          <p:nvPr/>
        </p:nvPicPr>
        <p:blipFill>
          <a:blip r:embed="rId1"/>
          <a:stretch>
            <a:fillRect/>
          </a:stretch>
        </p:blipFill>
        <p:spPr>
          <a:xfrm>
            <a:off x="-109855" y="-687705"/>
            <a:ext cx="3617595" cy="2612390"/>
          </a:xfrm>
          <a:prstGeom prst="rect">
            <a:avLst/>
          </a:prstGeom>
        </p:spPr>
      </p:pic>
      <p:sp>
        <p:nvSpPr>
          <p:cNvPr id="4" name="Freeform 11"/>
          <p:cNvSpPr>
            <a:spLocks noEditPoints="1"/>
          </p:cNvSpPr>
          <p:nvPr/>
        </p:nvSpPr>
        <p:spPr bwMode="auto">
          <a:xfrm>
            <a:off x="5948583"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p>
            <a:endParaRPr lang="en-ID"/>
          </a:p>
        </p:txBody>
      </p:sp>
      <p:graphicFrame>
        <p:nvGraphicFramePr>
          <p:cNvPr id="3" name="表格 2"/>
          <p:cNvGraphicFramePr/>
          <p:nvPr>
            <p:custDataLst>
              <p:tags r:id="rId2"/>
            </p:custDataLst>
          </p:nvPr>
        </p:nvGraphicFramePr>
        <p:xfrm>
          <a:off x="1716405" y="2658110"/>
          <a:ext cx="8758026" cy="3813810"/>
        </p:xfrm>
        <a:graphic>
          <a:graphicData uri="http://schemas.openxmlformats.org/drawingml/2006/table">
            <a:tbl>
              <a:tblPr firstRow="1" bandRow="1">
                <a:effectLst>
                  <a:outerShdw blurRad="50800" dist="38100" algn="l" rotWithShape="0">
                    <a:schemeClr val="tx1">
                      <a:alpha val="23000"/>
                    </a:schemeClr>
                  </a:outerShdw>
                </a:effectLst>
                <a:tableStyleId>{5C22544A-7EE6-4342-B048-85BDC9FD1C3A}</a:tableStyleId>
              </a:tblPr>
              <a:tblGrid>
                <a:gridCol w="3455035"/>
                <a:gridCol w="2779765"/>
                <a:gridCol w="2523226"/>
              </a:tblGrid>
              <a:tr h="518160">
                <a:tc>
                  <a:txBody>
                    <a:bodyPr/>
                    <a:p>
                      <a:pPr indent="0" algn="ctr">
                        <a:buNone/>
                      </a:pPr>
                      <a:r>
                        <a:rPr lang="en-US" sz="1200" b="1">
                          <a:solidFill>
                            <a:schemeClr val="tx1"/>
                          </a:solidFill>
                          <a:latin typeface="Calibri" charset="0"/>
                          <a:cs typeface="Calibri" charset="0"/>
                        </a:rPr>
                        <a:t>Expense Category</a:t>
                      </a:r>
                      <a:endParaRPr lang="en-US" altLang="en-US" sz="1200" b="1">
                        <a:solidFill>
                          <a:schemeClr val="tx1"/>
                        </a:solidFill>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1">
                          <a:solidFill>
                            <a:schemeClr val="tx1"/>
                          </a:solidFill>
                          <a:latin typeface="Calibri" charset="0"/>
                          <a:cs typeface="Calibri" charset="0"/>
                        </a:rPr>
                        <a:t>Estimated Cost (USD)</a:t>
                      </a:r>
                      <a:endParaRPr lang="en-US" altLang="en-US" sz="1200" b="1">
                        <a:solidFill>
                          <a:schemeClr val="tx1"/>
                        </a:solidFill>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200" b="1">
                          <a:solidFill>
                            <a:schemeClr val="tx1"/>
                          </a:solidFill>
                          <a:latin typeface="Calibri" charset="0"/>
                          <a:cs typeface="Calibri" charset="0"/>
                        </a:rPr>
                        <a:t>Expense Category</a:t>
                      </a:r>
                      <a:endParaRPr lang="en-US" altLang="en-US" sz="1200" b="1">
                        <a:solidFill>
                          <a:schemeClr val="tx1"/>
                        </a:solidFill>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466090">
                <a:tc>
                  <a:txBody>
                    <a:bodyPr/>
                    <a:p>
                      <a:pPr indent="0">
                        <a:buNone/>
                      </a:pPr>
                      <a:r>
                        <a:rPr lang="en-US" sz="1100" b="1">
                          <a:latin typeface="Calibri" charset="0"/>
                          <a:cs typeface="Calibri" charset="0"/>
                        </a:rPr>
                        <a:t>Salaries</a:t>
                      </a:r>
                      <a:endParaRPr lang="en-US" altLang="en-US" sz="1100" b="1">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100" b="0">
                          <a:latin typeface="Calibri" charset="0"/>
                          <a:cs typeface="Calibri" charset="0"/>
                        </a:rPr>
                        <a:t>60,000</a:t>
                      </a:r>
                      <a:endParaRPr lang="en-US" altLang="en-US" sz="11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100" b="0">
                          <a:latin typeface="Calibri" charset="0"/>
                          <a:cs typeface="Calibri" charset="0"/>
                        </a:rPr>
                        <a:t>Salaries</a:t>
                      </a:r>
                      <a:endParaRPr lang="en-US" altLang="en-US" sz="11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398780">
                <a:tc>
                  <a:txBody>
                    <a:bodyPr/>
                    <a:p>
                      <a:pPr indent="0">
                        <a:buNone/>
                      </a:pPr>
                      <a:r>
                        <a:rPr lang="en-US" sz="1100" b="1">
                          <a:latin typeface="Calibri" charset="0"/>
                          <a:cs typeface="Calibri" charset="0"/>
                        </a:rPr>
                        <a:t>Hardware and software</a:t>
                      </a:r>
                      <a:endParaRPr lang="en-US" altLang="en-US" sz="1100" b="1">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100" b="0">
                          <a:latin typeface="Calibri" charset="0"/>
                          <a:cs typeface="Calibri" charset="0"/>
                        </a:rPr>
                        <a:t>10,000</a:t>
                      </a:r>
                      <a:endParaRPr lang="en-US" altLang="en-US" sz="11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100" b="0">
                          <a:latin typeface="Calibri" charset="0"/>
                          <a:cs typeface="Calibri" charset="0"/>
                        </a:rPr>
                        <a:t>Hardware and software</a:t>
                      </a:r>
                      <a:endParaRPr lang="en-US" altLang="en-US" sz="11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405130">
                <a:tc>
                  <a:txBody>
                    <a:bodyPr/>
                    <a:p>
                      <a:pPr indent="0">
                        <a:buNone/>
                      </a:pPr>
                      <a:r>
                        <a:rPr lang="en-US" sz="1100" b="1">
                          <a:latin typeface="Calibri" charset="0"/>
                          <a:cs typeface="Calibri" charset="0"/>
                        </a:rPr>
                        <a:t>Other expenses</a:t>
                      </a:r>
                      <a:endParaRPr lang="en-US" altLang="en-US" sz="1100" b="1">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100" b="0">
                          <a:latin typeface="Calibri" charset="0"/>
                          <a:cs typeface="Calibri" charset="0"/>
                        </a:rPr>
                        <a:t>24,000</a:t>
                      </a:r>
                      <a:endParaRPr lang="en-US" altLang="en-US" sz="11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indent="0" algn="ctr">
                        <a:buNone/>
                      </a:pPr>
                      <a:r>
                        <a:rPr lang="en-US" sz="1100" b="0">
                          <a:latin typeface="Calibri" charset="0"/>
                          <a:cs typeface="Calibri" charset="0"/>
                        </a:rPr>
                        <a:t>Other expenses</a:t>
                      </a:r>
                      <a:endParaRPr lang="en-US" altLang="en-US" sz="1100" b="0">
                        <a:latin typeface="Calibri" charset="0"/>
                        <a:ea typeface="Calibri" charset="0"/>
                        <a:cs typeface="Calibri" charset="0"/>
                      </a:endParaRPr>
                    </a:p>
                  </a:txBody>
                  <a:tcPr marL="68580" marR="68580" marT="0" marB="0" vert="horz" anchor="t"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bl>
          </a:graphicData>
        </a:graphic>
      </p:graphicFrame>
      <p:sp>
        <p:nvSpPr>
          <p:cNvPr id="50" name="TextBox 49"/>
          <p:cNvSpPr txBox="1"/>
          <p:nvPr/>
        </p:nvSpPr>
        <p:spPr>
          <a:xfrm>
            <a:off x="513080" y="1236345"/>
            <a:ext cx="11342370" cy="829945"/>
          </a:xfrm>
          <a:prstGeom prst="rect">
            <a:avLst/>
          </a:prstGeom>
          <a:noFill/>
        </p:spPr>
        <p:txBody>
          <a:bodyPr wrap="square" rtlCol="0">
            <a:spAutoFit/>
          </a:bodyPr>
          <a:p>
            <a:pPr algn="just" fontAlgn="auto">
              <a:lnSpc>
                <a:spcPct val="150000"/>
              </a:lnSpc>
            </a:pPr>
            <a:r>
              <a:rPr lang="en-US" sz="1600" b="1" dirty="0">
                <a:solidFill>
                  <a:schemeClr val="bg2"/>
                </a:solidFill>
                <a:latin typeface="+mj-lt"/>
              </a:rPr>
              <a:t>Based on the above cost estimation, we have developed a budget for the project. The budget includes all the costs associated with the project, such as salaries, hardware, software, and other expenses.</a:t>
            </a:r>
            <a:endParaRPr lang="en-US" sz="1600" b="1" dirty="0">
              <a:solidFill>
                <a:schemeClr val="bg2"/>
              </a:solidFill>
              <a:latin typeface="+mj-lt"/>
            </a:endParaRPr>
          </a:p>
        </p:txBody>
      </p:sp>
      <p:sp>
        <p:nvSpPr>
          <p:cNvPr id="6" name="Rectangle 28"/>
          <p:cNvSpPr/>
          <p:nvPr/>
        </p:nvSpPr>
        <p:spPr>
          <a:xfrm>
            <a:off x="2056020" y="6396178"/>
            <a:ext cx="8078687" cy="321945"/>
          </a:xfrm>
          <a:prstGeom prst="rect">
            <a:avLst/>
          </a:prstGeom>
        </p:spPr>
        <p:txBody>
          <a:bodyPr wrap="square">
            <a:spAutoFit/>
          </a:bodyPr>
          <a:p>
            <a:pPr algn="ctr">
              <a:lnSpc>
                <a:spcPct val="150000"/>
              </a:lnSpc>
            </a:pPr>
            <a:r>
              <a:rPr lang="en-US" sz="1000" dirty="0">
                <a:cs typeface="Poppins" panose="02000000000000000000" pitchFamily="2" charset="0"/>
              </a:rPr>
              <a:t>- Cost Bud</a:t>
            </a:r>
            <a:r>
              <a:rPr lang="en-US" sz="1000" dirty="0">
                <a:cs typeface="Poppins" panose="02000000000000000000" pitchFamily="2" charset="0"/>
              </a:rPr>
              <a:t>get -</a:t>
            </a:r>
            <a:endParaRPr lang="en-US" sz="1000" dirty="0">
              <a:cs typeface="Poppins"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dur="1300">
        <p14:pan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600"/>
                                        <p:tgtEl>
                                          <p:spTgt spid="4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600"/>
                                        <p:tgtEl>
                                          <p:spTgt spid="4"/>
                                        </p:tgtEl>
                                      </p:cBhvr>
                                    </p:animEffect>
                                  </p:childTnLst>
                                </p:cTn>
                              </p:par>
                              <p:par>
                                <p:cTn id="11" presetID="2" presetClass="entr" presetSubtype="4"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anim calcmode="lin" valueType="num">
                                      <p:cBhvr additive="base">
                                        <p:cTn id="13" dur="500" fill="hold"/>
                                        <p:tgtEl>
                                          <p:spTgt spid="50"/>
                                        </p:tgtEl>
                                        <p:attrNameLst>
                                          <p:attrName>ppt_x</p:attrName>
                                        </p:attrNameLst>
                                      </p:cBhvr>
                                      <p:tavLst>
                                        <p:tav tm="0">
                                          <p:val>
                                            <p:strVal val="#ppt_x"/>
                                          </p:val>
                                        </p:tav>
                                        <p:tav tm="100000">
                                          <p:val>
                                            <p:strVal val="#ppt_x"/>
                                          </p:val>
                                        </p:tav>
                                      </p:tavLst>
                                    </p:anim>
                                    <p:anim calcmode="lin" valueType="num">
                                      <p:cBhvr additive="base">
                                        <p:cTn id="14" dur="500" fill="hold"/>
                                        <p:tgtEl>
                                          <p:spTgt spid="50"/>
                                        </p:tgtEl>
                                        <p:attrNameLst>
                                          <p:attrName>ppt_y</p:attrName>
                                        </p:attrNameLst>
                                      </p:cBhvr>
                                      <p:tavLst>
                                        <p:tav tm="0">
                                          <p:val>
                                            <p:strVal val="1+#ppt_h/2"/>
                                          </p:val>
                                        </p:tav>
                                        <p:tav tm="100000">
                                          <p:val>
                                            <p:strVal val="#ppt_y"/>
                                          </p:val>
                                        </p:tav>
                                      </p:tavLst>
                                    </p:anim>
                                  </p:childTnLst>
                                </p:cTn>
                              </p:par>
                              <p:par>
                                <p:cTn id="15" presetID="37"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750"/>
                                        <p:tgtEl>
                                          <p:spTgt spid="6"/>
                                        </p:tgtEl>
                                      </p:cBhvr>
                                    </p:animEffect>
                                    <p:anim calcmode="lin" valueType="num">
                                      <p:cBhvr>
                                        <p:cTn id="18" dur="750" fill="hold"/>
                                        <p:tgtEl>
                                          <p:spTgt spid="6"/>
                                        </p:tgtEl>
                                        <p:attrNameLst>
                                          <p:attrName>ppt_x</p:attrName>
                                        </p:attrNameLst>
                                      </p:cBhvr>
                                      <p:tavLst>
                                        <p:tav tm="0">
                                          <p:val>
                                            <p:strVal val="#ppt_x"/>
                                          </p:val>
                                        </p:tav>
                                        <p:tav tm="100000">
                                          <p:val>
                                            <p:strVal val="#ppt_x"/>
                                          </p:val>
                                        </p:tav>
                                      </p:tavLst>
                                    </p:anim>
                                    <p:anim calcmode="lin" valueType="num">
                                      <p:cBhvr>
                                        <p:cTn id="19" dur="675" decel="100000" fill="hold"/>
                                        <p:tgtEl>
                                          <p:spTgt spid="6"/>
                                        </p:tgtEl>
                                        <p:attrNameLst>
                                          <p:attrName>ppt_y</p:attrName>
                                        </p:attrNameLst>
                                      </p:cBhvr>
                                      <p:tavLst>
                                        <p:tav tm="0">
                                          <p:val>
                                            <p:strVal val="#ppt_y+1"/>
                                          </p:val>
                                        </p:tav>
                                        <p:tav tm="100000">
                                          <p:val>
                                            <p:strVal val="#ppt_y-.03"/>
                                          </p:val>
                                        </p:tav>
                                      </p:tavLst>
                                    </p:anim>
                                    <p:anim calcmode="lin" valueType="num">
                                      <p:cBhvr>
                                        <p:cTn id="20" dur="75" accel="100000" fill="hold">
                                          <p:stCondLst>
                                            <p:cond delay="67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 grpId="0" bldLvl="0" animBg="1"/>
      <p:bldP spid="50"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TextBox 41"/>
          <p:cNvSpPr txBox="1"/>
          <p:nvPr/>
        </p:nvSpPr>
        <p:spPr>
          <a:xfrm>
            <a:off x="504825" y="1179830"/>
            <a:ext cx="11439525" cy="5507990"/>
          </a:xfrm>
          <a:prstGeom prst="rect">
            <a:avLst/>
          </a:prstGeom>
          <a:noFill/>
        </p:spPr>
        <p:txBody>
          <a:bodyPr wrap="square" rtlCol="0">
            <a:spAutoFit/>
          </a:bodyPr>
          <a:lstStyle/>
          <a:p>
            <a:pPr indent="-457200" algn="just" fontAlgn="auto">
              <a:lnSpc>
                <a:spcPct val="150000"/>
              </a:lnSpc>
            </a:pPr>
            <a:r>
              <a:rPr lang="en-US" sz="1600" b="1" dirty="0">
                <a:latin typeface="+mj-lt"/>
              </a:rPr>
              <a:t>Enchanted Movie is a multifaceted </a:t>
            </a:r>
            <a:r>
              <a:rPr lang="en-US" sz="1600" b="1" dirty="0">
                <a:latin typeface="+mj-lt"/>
              </a:rPr>
              <a:t>iOS movie application that combines movie viewing, ticket booking, information browsing, and community interaction in one convenient platform. It is dedicated to delivering a superb movie experience for enthusiasts while staying ahead in the ever-changing cultural and commercial landscape. By blending cutting-edge technology and personalized design, Enchanted Movie offers users a range of functions and experiences, including:</a:t>
            </a:r>
            <a:endParaRPr lang="en-US" sz="1600" b="1" dirty="0">
              <a:latin typeface="+mj-lt"/>
            </a:endParaRPr>
          </a:p>
          <a:p>
            <a:pPr marL="742950" lvl="1" indent="-285750" algn="just" fontAlgn="auto">
              <a:lnSpc>
                <a:spcPct val="150000"/>
              </a:lnSpc>
              <a:buSzPct val="50000"/>
              <a:buFont typeface="Wingdings" panose="05000000000000000000" charset="0"/>
              <a:buChar char=""/>
            </a:pPr>
            <a:r>
              <a:rPr lang="en-US" sz="1600" b="1" dirty="0">
                <a:latin typeface="+mj-lt"/>
              </a:rPr>
              <a:t>Sleek and user-friendly interface</a:t>
            </a:r>
            <a:endParaRPr lang="en-US" sz="1600" b="1" dirty="0">
              <a:latin typeface="+mj-lt"/>
            </a:endParaRPr>
          </a:p>
          <a:p>
            <a:pPr marL="742950" lvl="1" indent="-285750" algn="just" fontAlgn="auto">
              <a:lnSpc>
                <a:spcPct val="150000"/>
              </a:lnSpc>
              <a:buSzPct val="50000"/>
              <a:buFont typeface="Wingdings" panose="05000000000000000000" charset="0"/>
              <a:buChar char=""/>
            </a:pPr>
            <a:r>
              <a:rPr lang="en-US" sz="1600" b="1" dirty="0">
                <a:latin typeface="+mj-lt"/>
              </a:rPr>
              <a:t>Social features</a:t>
            </a:r>
            <a:endParaRPr lang="en-US" sz="1600" b="1" dirty="0">
              <a:latin typeface="+mj-lt"/>
            </a:endParaRPr>
          </a:p>
          <a:p>
            <a:pPr marL="742950" lvl="1" indent="-285750" algn="just" fontAlgn="auto">
              <a:lnSpc>
                <a:spcPct val="150000"/>
              </a:lnSpc>
              <a:buSzPct val="50000"/>
              <a:buFont typeface="Wingdings" panose="05000000000000000000" charset="0"/>
              <a:buChar char=""/>
            </a:pPr>
            <a:r>
              <a:rPr lang="en-US" sz="1600" b="1" dirty="0">
                <a:latin typeface="+mj-lt"/>
              </a:rPr>
              <a:t>Custom playlists</a:t>
            </a:r>
            <a:endParaRPr lang="en-US" sz="1600" b="1" dirty="0">
              <a:latin typeface="+mj-lt"/>
            </a:endParaRPr>
          </a:p>
          <a:p>
            <a:pPr marL="742950" lvl="1" indent="-285750" algn="just" fontAlgn="auto">
              <a:lnSpc>
                <a:spcPct val="150000"/>
              </a:lnSpc>
              <a:buSzPct val="50000"/>
              <a:buFont typeface="Wingdings" panose="05000000000000000000" charset="0"/>
              <a:buChar char=""/>
            </a:pPr>
            <a:r>
              <a:rPr lang="en-US" sz="1600" b="1" dirty="0">
                <a:latin typeface="+mj-lt"/>
                <a:sym typeface="+mn-ea"/>
              </a:rPr>
              <a:t>User reviews</a:t>
            </a:r>
            <a:endParaRPr lang="en-US" sz="1600" b="1" dirty="0">
              <a:latin typeface="+mj-lt"/>
            </a:endParaRPr>
          </a:p>
          <a:p>
            <a:pPr marL="742950" lvl="1" indent="-285750" algn="just" fontAlgn="auto">
              <a:lnSpc>
                <a:spcPct val="150000"/>
              </a:lnSpc>
              <a:buSzPct val="50000"/>
              <a:buFont typeface="Wingdings" panose="05000000000000000000" charset="0"/>
              <a:buChar char=""/>
            </a:pPr>
            <a:r>
              <a:rPr lang="en-US" sz="1600" b="1" dirty="0">
                <a:latin typeface="+mj-lt"/>
                <a:sym typeface="+mn-ea"/>
              </a:rPr>
              <a:t>Search function</a:t>
            </a:r>
            <a:endParaRPr lang="en-US" sz="1600" b="1" dirty="0">
              <a:latin typeface="+mj-lt"/>
              <a:sym typeface="+mn-ea"/>
            </a:endParaRPr>
          </a:p>
          <a:p>
            <a:pPr marL="742950" lvl="1" indent="-285750" algn="just" fontAlgn="auto">
              <a:lnSpc>
                <a:spcPct val="150000"/>
              </a:lnSpc>
              <a:buSzPct val="50000"/>
              <a:buFont typeface="Wingdings" panose="05000000000000000000" charset="0"/>
              <a:buChar char=""/>
            </a:pPr>
            <a:r>
              <a:rPr lang="en-US" sz="1600" b="1" dirty="0">
                <a:latin typeface="+mj-lt"/>
                <a:sym typeface="+mn-ea"/>
              </a:rPr>
              <a:t>Movie information</a:t>
            </a:r>
            <a:endParaRPr lang="en-US" sz="1600" b="1" dirty="0">
              <a:latin typeface="+mj-lt"/>
              <a:sym typeface="+mn-ea"/>
            </a:endParaRPr>
          </a:p>
          <a:p>
            <a:pPr marL="742950" lvl="1" indent="-285750" algn="just" fontAlgn="auto">
              <a:lnSpc>
                <a:spcPct val="150000"/>
              </a:lnSpc>
              <a:buSzPct val="50000"/>
              <a:buFont typeface="Wingdings" panose="05000000000000000000" charset="0"/>
              <a:buChar char=""/>
            </a:pPr>
            <a:r>
              <a:rPr lang="en-US" sz="1600" b="1" dirty="0">
                <a:latin typeface="+mj-lt"/>
                <a:sym typeface="+mn-ea"/>
              </a:rPr>
              <a:t>Review community</a:t>
            </a:r>
            <a:endParaRPr lang="en-US" sz="1600" b="1" dirty="0">
              <a:latin typeface="+mj-lt"/>
            </a:endParaRPr>
          </a:p>
          <a:p>
            <a:pPr marL="742950" lvl="1" indent="-285750" algn="just" fontAlgn="auto">
              <a:lnSpc>
                <a:spcPct val="150000"/>
              </a:lnSpc>
              <a:buSzPct val="50000"/>
              <a:buFont typeface="Wingdings" panose="05000000000000000000" charset="0"/>
              <a:buChar char=""/>
            </a:pPr>
            <a:r>
              <a:rPr lang="en-US" sz="1600" b="1" dirty="0">
                <a:latin typeface="+mj-lt"/>
                <a:sym typeface="+mn-ea"/>
              </a:rPr>
              <a:t>Movie ticketing </a:t>
            </a:r>
            <a:endParaRPr lang="en-US" sz="1600" b="1" dirty="0">
              <a:latin typeface="+mj-lt"/>
              <a:sym typeface="+mn-ea"/>
            </a:endParaRPr>
          </a:p>
          <a:p>
            <a:pPr marL="742950" lvl="1" indent="-285750" algn="just" fontAlgn="auto">
              <a:lnSpc>
                <a:spcPct val="150000"/>
              </a:lnSpc>
              <a:buSzPct val="50000"/>
              <a:buFont typeface="Wingdings" panose="05000000000000000000" charset="0"/>
              <a:buChar char=""/>
            </a:pPr>
            <a:r>
              <a:rPr lang="en-US" sz="1600" b="1" dirty="0">
                <a:latin typeface="+mj-lt"/>
                <a:sym typeface="+mn-ea"/>
              </a:rPr>
              <a:t>Daily recommendations</a:t>
            </a:r>
            <a:endParaRPr lang="en-US" sz="1600" b="1" dirty="0">
              <a:latin typeface="+mj-lt"/>
            </a:endParaRPr>
          </a:p>
          <a:p>
            <a:pPr marL="285750" indent="-285750" algn="just" fontAlgn="auto"/>
            <a:endParaRPr lang="en-US" sz="1600" b="1" dirty="0">
              <a:latin typeface="+mj-lt"/>
            </a:endParaRPr>
          </a:p>
        </p:txBody>
      </p:sp>
      <p:sp>
        <p:nvSpPr>
          <p:cNvPr id="41" name="Rectangle 40"/>
          <p:cNvSpPr/>
          <p:nvPr/>
        </p:nvSpPr>
        <p:spPr>
          <a:xfrm>
            <a:off x="8369039" y="434155"/>
            <a:ext cx="3574846" cy="414020"/>
          </a:xfrm>
          <a:prstGeom prst="rect">
            <a:avLst/>
          </a:prstGeom>
        </p:spPr>
        <p:txBody>
          <a:bodyPr wrap="square">
            <a:spAutoFit/>
          </a:bodyPr>
          <a:p>
            <a:pPr algn="r">
              <a:lnSpc>
                <a:spcPct val="150000"/>
              </a:lnSpc>
            </a:pPr>
            <a:r>
              <a:rPr lang="en-US" sz="1200" dirty="0">
                <a:cs typeface="Poppins" panose="02000000000000000000" pitchFamily="2" charset="0"/>
              </a:rPr>
              <a:t>Project I</a:t>
            </a:r>
            <a:r>
              <a:rPr lang="en-US" sz="1400" dirty="0">
                <a:cs typeface="Poppins" panose="02000000000000000000" pitchFamily="2" charset="0"/>
              </a:rPr>
              <a:t>ntroduction</a:t>
            </a:r>
            <a:endParaRPr lang="en-US" sz="1400" dirty="0">
              <a:cs typeface="Poppins" panose="02000000000000000000" pitchFamily="2" charset="0"/>
            </a:endParaRPr>
          </a:p>
        </p:txBody>
      </p:sp>
      <p:pic>
        <p:nvPicPr>
          <p:cNvPr id="2" name="图片 1" descr="海事logo 2 (2)"/>
          <p:cNvPicPr>
            <a:picLocks noChangeAspect="1"/>
          </p:cNvPicPr>
          <p:nvPr/>
        </p:nvPicPr>
        <p:blipFill>
          <a:blip r:embed="rId1"/>
          <a:stretch>
            <a:fillRect/>
          </a:stretch>
        </p:blipFill>
        <p:spPr>
          <a:xfrm>
            <a:off x="-109855" y="-687705"/>
            <a:ext cx="3617595" cy="2612390"/>
          </a:xfrm>
          <a:prstGeom prst="rect">
            <a:avLst/>
          </a:prstGeom>
        </p:spPr>
      </p:pic>
      <p:sp>
        <p:nvSpPr>
          <p:cNvPr id="60" name="Freeform 11"/>
          <p:cNvSpPr>
            <a:spLocks noEditPoints="1"/>
          </p:cNvSpPr>
          <p:nvPr/>
        </p:nvSpPr>
        <p:spPr bwMode="auto">
          <a:xfrm>
            <a:off x="5949218"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lstStyle/>
          <a:p>
            <a:endParaRPr lang="en-ID"/>
          </a:p>
        </p:txBody>
      </p:sp>
      <p:sp>
        <p:nvSpPr>
          <p:cNvPr id="11" name="Rectangle 10"/>
          <p:cNvSpPr/>
          <p:nvPr/>
        </p:nvSpPr>
        <p:spPr>
          <a:xfrm rot="5400000">
            <a:off x="11187430" y="5761990"/>
            <a:ext cx="1282700" cy="414020"/>
          </a:xfrm>
          <a:prstGeom prst="rect">
            <a:avLst/>
          </a:prstGeom>
        </p:spPr>
        <p:txBody>
          <a:bodyPr wrap="square">
            <a:spAutoFit/>
          </a:bodyPr>
          <a:p>
            <a:pPr>
              <a:lnSpc>
                <a:spcPct val="150000"/>
              </a:lnSpc>
            </a:pPr>
            <a:r>
              <a:rPr lang="en-US" sz="1400" dirty="0">
                <a:cs typeface="Poppins" panose="02000000000000000000" pitchFamily="2" charset="0"/>
              </a:rPr>
              <a:t>- Enchanted</a:t>
            </a:r>
            <a:endParaRPr lang="en-US" sz="1400" dirty="0">
              <a:cs typeface="Poppins"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dir="ou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ppt_x"/>
                                          </p:val>
                                        </p:tav>
                                        <p:tav tm="100000">
                                          <p:val>
                                            <p:strVal val="#ppt_x"/>
                                          </p:val>
                                        </p:tav>
                                      </p:tavLst>
                                    </p:anim>
                                    <p:anim calcmode="lin" valueType="num">
                                      <p:cBhvr additive="base">
                                        <p:cTn id="8" dur="500" fill="hold"/>
                                        <p:tgtEl>
                                          <p:spTgt spid="42"/>
                                        </p:tgtEl>
                                        <p:attrNameLst>
                                          <p:attrName>ppt_y</p:attrName>
                                        </p:attrNameLst>
                                      </p:cBhvr>
                                      <p:tavLst>
                                        <p:tav tm="0">
                                          <p:val>
                                            <p:strVal val="1+#ppt_h/2"/>
                                          </p:val>
                                        </p:tav>
                                        <p:tav tm="100000">
                                          <p:val>
                                            <p:strVal val="#ppt_y"/>
                                          </p:val>
                                        </p:tav>
                                      </p:tavLst>
                                    </p:anim>
                                  </p:childTnLst>
                                </p:cTn>
                              </p:par>
                              <p:par>
                                <p:cTn id="9" presetID="22" presetClass="entr" presetSubtype="4" fill="hold" grpId="0" nodeType="with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down)">
                                      <p:cBhvr>
                                        <p:cTn id="11" dur="600"/>
                                        <p:tgtEl>
                                          <p:spTgt spid="41"/>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60"/>
                                        </p:tgtEl>
                                        <p:attrNameLst>
                                          <p:attrName>style.visibility</p:attrName>
                                        </p:attrNameLst>
                                      </p:cBhvr>
                                      <p:to>
                                        <p:strVal val="visible"/>
                                      </p:to>
                                    </p:set>
                                    <p:animEffect transition="in" filter="wipe(down)">
                                      <p:cBhvr>
                                        <p:cTn id="14" dur="600"/>
                                        <p:tgtEl>
                                          <p:spTgt spid="60"/>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6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1" grpId="0"/>
      <p:bldP spid="60" grpId="0" bldLvl="0" animBg="1"/>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椭圆 14"/>
          <p:cNvSpPr/>
          <p:nvPr/>
        </p:nvSpPr>
        <p:spPr>
          <a:xfrm>
            <a:off x="2838542" y="374417"/>
            <a:ext cx="6514915" cy="6220878"/>
          </a:xfrm>
          <a:prstGeom prst="ellipse">
            <a:avLst/>
          </a:prstGeom>
          <a:gradFill flip="none" rotWithShape="1">
            <a:gsLst>
              <a:gs pos="29000">
                <a:srgbClr val="FCCCA7">
                  <a:alpha val="11000"/>
                </a:srgbClr>
              </a:gs>
              <a:gs pos="73000">
                <a:srgbClr val="FCBD96"/>
              </a:gs>
              <a:gs pos="100000">
                <a:srgbClr val="FCCEAC"/>
              </a:gs>
            </a:gsLst>
            <a:lin ang="1800000" scaled="0"/>
            <a:tileRect/>
          </a:gradFill>
          <a:ln>
            <a:noFill/>
          </a:ln>
          <a:effectLst>
            <a:softEdge rad="927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Freeform 11"/>
          <p:cNvSpPr>
            <a:spLocks noEditPoints="1"/>
          </p:cNvSpPr>
          <p:nvPr/>
        </p:nvSpPr>
        <p:spPr bwMode="auto">
          <a:xfrm>
            <a:off x="2300842" y="2603433"/>
            <a:ext cx="2105832" cy="126785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lstStyle/>
          <a:p>
            <a:endParaRPr lang="en-ID"/>
          </a:p>
        </p:txBody>
      </p:sp>
      <p:sp>
        <p:nvSpPr>
          <p:cNvPr id="10" name="TextBox 9"/>
          <p:cNvSpPr txBox="1"/>
          <p:nvPr/>
        </p:nvSpPr>
        <p:spPr>
          <a:xfrm>
            <a:off x="4523952" y="2794142"/>
            <a:ext cx="4942940" cy="1569660"/>
          </a:xfrm>
          <a:prstGeom prst="rect">
            <a:avLst/>
          </a:prstGeom>
          <a:noFill/>
        </p:spPr>
        <p:txBody>
          <a:bodyPr wrap="square" rtlCol="0">
            <a:spAutoFit/>
          </a:bodyPr>
          <a:lstStyle/>
          <a:p>
            <a:r>
              <a:rPr lang="en-US" sz="9600" b="1" dirty="0">
                <a:latin typeface="+mj-lt"/>
              </a:rPr>
              <a:t>Thanks</a:t>
            </a:r>
            <a:endParaRPr lang="id-ID" sz="9600" b="1" dirty="0">
              <a:latin typeface="+mj-lt"/>
            </a:endParaRPr>
          </a:p>
        </p:txBody>
      </p:sp>
      <p:sp>
        <p:nvSpPr>
          <p:cNvPr id="12" name="Rectangle 11"/>
          <p:cNvSpPr/>
          <p:nvPr/>
        </p:nvSpPr>
        <p:spPr>
          <a:xfrm>
            <a:off x="5076825" y="6181090"/>
            <a:ext cx="2038350" cy="414020"/>
          </a:xfrm>
          <a:prstGeom prst="rect">
            <a:avLst/>
          </a:prstGeom>
        </p:spPr>
        <p:txBody>
          <a:bodyPr wrap="square">
            <a:spAutoFit/>
          </a:bodyPr>
          <a:lstStyle/>
          <a:p>
            <a:pPr>
              <a:lnSpc>
                <a:spcPct val="150000"/>
              </a:lnSpc>
            </a:pPr>
            <a:r>
              <a:rPr lang="en-US" sz="1400" dirty="0">
                <a:cs typeface="Poppins" panose="02000000000000000000" pitchFamily="2" charset="0"/>
              </a:rPr>
              <a:t>- Enchanted Movie -</a:t>
            </a:r>
            <a:endParaRPr lang="en-US" altLang="en-US" sz="1400" dirty="0">
              <a:ea typeface="宋体" charset="0"/>
              <a:cs typeface="Poppins" panose="02000000000000000000" pitchFamily="2" charset="0"/>
            </a:endParaRPr>
          </a:p>
        </p:txBody>
      </p:sp>
      <p:pic>
        <p:nvPicPr>
          <p:cNvPr id="2" name="图片 1" descr="海事logo 2 (2)"/>
          <p:cNvPicPr>
            <a:picLocks noChangeAspect="1"/>
          </p:cNvPicPr>
          <p:nvPr/>
        </p:nvPicPr>
        <p:blipFill>
          <a:blip r:embed="rId1"/>
          <a:stretch>
            <a:fillRect/>
          </a:stretch>
        </p:blipFill>
        <p:spPr>
          <a:xfrm>
            <a:off x="-109855" y="-687705"/>
            <a:ext cx="3617595" cy="26123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300">
        <p14:pan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600"/>
                                        <p:tgtEl>
                                          <p:spTgt spid="12"/>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600"/>
                                        <p:tgtEl>
                                          <p:spTgt spid="9"/>
                                        </p:tgtEl>
                                      </p:cBhvr>
                                    </p:animEffect>
                                  </p:childTnLst>
                                </p:cTn>
                              </p:par>
                              <p:par>
                                <p:cTn id="12" presetID="37" presetClass="entr" presetSubtype="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750"/>
                                        <p:tgtEl>
                                          <p:spTgt spid="10"/>
                                        </p:tgtEl>
                                      </p:cBhvr>
                                    </p:animEffect>
                                    <p:anim calcmode="lin" valueType="num">
                                      <p:cBhvr>
                                        <p:cTn id="15" dur="750" fill="hold"/>
                                        <p:tgtEl>
                                          <p:spTgt spid="10"/>
                                        </p:tgtEl>
                                        <p:attrNameLst>
                                          <p:attrName>ppt_x</p:attrName>
                                        </p:attrNameLst>
                                      </p:cBhvr>
                                      <p:tavLst>
                                        <p:tav tm="0">
                                          <p:val>
                                            <p:strVal val="#ppt_x"/>
                                          </p:val>
                                        </p:tav>
                                        <p:tav tm="100000">
                                          <p:val>
                                            <p:strVal val="#ppt_x"/>
                                          </p:val>
                                        </p:tav>
                                      </p:tavLst>
                                    </p:anim>
                                    <p:anim calcmode="lin" valueType="num">
                                      <p:cBhvr>
                                        <p:cTn id="16" dur="675" decel="100000" fill="hold"/>
                                        <p:tgtEl>
                                          <p:spTgt spid="10"/>
                                        </p:tgtEl>
                                        <p:attrNameLst>
                                          <p:attrName>ppt_y</p:attrName>
                                        </p:attrNameLst>
                                      </p:cBhvr>
                                      <p:tavLst>
                                        <p:tav tm="0">
                                          <p:val>
                                            <p:strVal val="#ppt_y+1"/>
                                          </p:val>
                                        </p:tav>
                                        <p:tav tm="100000">
                                          <p:val>
                                            <p:strVal val="#ppt_y-.03"/>
                                          </p:val>
                                        </p:tav>
                                      </p:tavLst>
                                    </p:anim>
                                    <p:anim calcmode="lin" valueType="num">
                                      <p:cBhvr>
                                        <p:cTn id="17" dur="75" accel="100000" fill="hold">
                                          <p:stCondLst>
                                            <p:cond delay="675"/>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ectangle 40"/>
          <p:cNvSpPr/>
          <p:nvPr/>
        </p:nvSpPr>
        <p:spPr>
          <a:xfrm>
            <a:off x="8369039" y="434155"/>
            <a:ext cx="3574846" cy="368300"/>
          </a:xfrm>
          <a:prstGeom prst="rect">
            <a:avLst/>
          </a:prstGeom>
        </p:spPr>
        <p:txBody>
          <a:bodyPr wrap="square">
            <a:spAutoFit/>
          </a:bodyPr>
          <a:p>
            <a:pPr algn="r">
              <a:lnSpc>
                <a:spcPct val="150000"/>
              </a:lnSpc>
            </a:pPr>
            <a:r>
              <a:rPr lang="en-US" sz="1200" dirty="0">
                <a:cs typeface="Poppins" panose="02000000000000000000" pitchFamily="2" charset="0"/>
              </a:rPr>
              <a:t>Project Scope Management</a:t>
            </a:r>
            <a:endParaRPr lang="en-US" sz="1200" dirty="0">
              <a:cs typeface="Poppins" panose="02000000000000000000" pitchFamily="2" charset="0"/>
            </a:endParaRPr>
          </a:p>
        </p:txBody>
      </p:sp>
      <p:pic>
        <p:nvPicPr>
          <p:cNvPr id="2" name="图片 1" descr="海事logo 2 (2)"/>
          <p:cNvPicPr>
            <a:picLocks noChangeAspect="1"/>
          </p:cNvPicPr>
          <p:nvPr/>
        </p:nvPicPr>
        <p:blipFill>
          <a:blip r:embed="rId1"/>
          <a:stretch>
            <a:fillRect/>
          </a:stretch>
        </p:blipFill>
        <p:spPr>
          <a:xfrm>
            <a:off x="-109855" y="-687705"/>
            <a:ext cx="3617595" cy="2612390"/>
          </a:xfrm>
          <a:prstGeom prst="rect">
            <a:avLst/>
          </a:prstGeom>
        </p:spPr>
      </p:pic>
      <p:sp>
        <p:nvSpPr>
          <p:cNvPr id="60" name="Freeform 11"/>
          <p:cNvSpPr>
            <a:spLocks noEditPoints="1"/>
          </p:cNvSpPr>
          <p:nvPr/>
        </p:nvSpPr>
        <p:spPr bwMode="auto">
          <a:xfrm>
            <a:off x="5949218"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lstStyle/>
          <a:p>
            <a:endParaRPr lang="en-ID"/>
          </a:p>
        </p:txBody>
      </p:sp>
      <p:sp>
        <p:nvSpPr>
          <p:cNvPr id="3" name="Rectangle 40"/>
          <p:cNvSpPr/>
          <p:nvPr/>
        </p:nvSpPr>
        <p:spPr>
          <a:xfrm>
            <a:off x="4909185" y="6363335"/>
            <a:ext cx="2080895" cy="368300"/>
          </a:xfrm>
          <a:prstGeom prst="rect">
            <a:avLst/>
          </a:prstGeom>
        </p:spPr>
        <p:txBody>
          <a:bodyPr wrap="square">
            <a:spAutoFit/>
          </a:bodyPr>
          <a:p>
            <a:pPr algn="r">
              <a:lnSpc>
                <a:spcPct val="150000"/>
              </a:lnSpc>
            </a:pPr>
            <a:r>
              <a:rPr lang="en-US" sz="1200" dirty="0">
                <a:cs typeface="Poppins" panose="02000000000000000000" pitchFamily="2" charset="0"/>
              </a:rPr>
              <a:t> - Scope Planning - </a:t>
            </a:r>
            <a:endParaRPr lang="en-US" sz="1200" dirty="0">
              <a:cs typeface="Poppins" panose="02000000000000000000" pitchFamily="2" charset="0"/>
            </a:endParaRPr>
          </a:p>
        </p:txBody>
      </p:sp>
      <p:graphicFrame>
        <p:nvGraphicFramePr>
          <p:cNvPr id="9" name="表格 8"/>
          <p:cNvGraphicFramePr/>
          <p:nvPr>
            <p:custDataLst>
              <p:tags r:id="rId2"/>
            </p:custDataLst>
          </p:nvPr>
        </p:nvGraphicFramePr>
        <p:xfrm>
          <a:off x="949960" y="1248410"/>
          <a:ext cx="4999355" cy="5331460"/>
        </p:xfrm>
        <a:graphic>
          <a:graphicData uri="http://schemas.openxmlformats.org/drawingml/2006/table">
            <a:tbl>
              <a:tblPr firstRow="1" bandRow="1">
                <a:effectLst>
                  <a:outerShdw blurRad="50800" dist="38100" algn="l" rotWithShape="0">
                    <a:schemeClr val="tx1">
                      <a:alpha val="23000"/>
                    </a:schemeClr>
                  </a:outerShdw>
                </a:effectLst>
                <a:tableStyleId>{5C22544A-7EE6-4342-B048-85BDC9FD1C3A}</a:tableStyleId>
              </a:tblPr>
              <a:tblGrid>
                <a:gridCol w="1838325"/>
                <a:gridCol w="3161030"/>
              </a:tblGrid>
              <a:tr h="440690">
                <a:tc>
                  <a:txBody>
                    <a:bodyPr/>
                    <a:p>
                      <a:pPr algn="ctr">
                        <a:buNone/>
                      </a:pPr>
                      <a:r>
                        <a:rPr lang="en-US" altLang="zh-CN" sz="1600">
                          <a:solidFill>
                            <a:srgbClr val="223380"/>
                          </a:solidFill>
                        </a:rPr>
                        <a:t>Activity</a:t>
                      </a:r>
                      <a:endParaRPr lang="en-US" altLang="zh-CN" sz="16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600">
                          <a:solidFill>
                            <a:srgbClr val="223380"/>
                          </a:solidFill>
                        </a:rPr>
                        <a:t>Description</a:t>
                      </a:r>
                      <a:endParaRPr lang="en-US" altLang="zh-CN" sz="16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822960">
                <a:tc>
                  <a:txBody>
                    <a:bodyPr/>
                    <a:p>
                      <a:pPr algn="ctr">
                        <a:lnSpc>
                          <a:spcPct val="150000"/>
                        </a:lnSpc>
                        <a:buNone/>
                      </a:pPr>
                      <a:r>
                        <a:rPr lang="zh-CN" altLang="en-US" sz="1200" b="1">
                          <a:solidFill>
                            <a:srgbClr val="223380"/>
                          </a:solidFill>
                          <a:latin typeface="Arial Bold" panose="020B0604020202020204" charset="0"/>
                        </a:rPr>
                        <a:t>Requirements Analysis</a:t>
                      </a:r>
                      <a:endParaRPr lang="zh-CN" altLang="en-US"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200">
                          <a:ln>
                            <a:noFill/>
                          </a:ln>
                          <a:solidFill>
                            <a:srgbClr val="223380"/>
                          </a:solidFill>
                          <a:effectLst/>
                        </a:rPr>
                        <a:t>Identify and document the software requirements, including both functional and non-functional requirements</a:t>
                      </a:r>
                      <a:endParaRPr lang="zh-CN" altLang="en-US" sz="12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640080">
                <a:tc>
                  <a:txBody>
                    <a:bodyPr/>
                    <a:p>
                      <a:pPr algn="ctr">
                        <a:lnSpc>
                          <a:spcPct val="150000"/>
                        </a:lnSpc>
                        <a:buNone/>
                      </a:pPr>
                      <a:r>
                        <a:rPr sz="1200" b="1">
                          <a:solidFill>
                            <a:srgbClr val="223380"/>
                          </a:solidFill>
                          <a:latin typeface="Arial Bold" panose="020B0604020202020204" charset="0"/>
                        </a:rPr>
                        <a:t>Framework Design</a:t>
                      </a:r>
                      <a:endParaRPr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sz="1200">
                          <a:solidFill>
                            <a:srgbClr val="223380"/>
                          </a:solidFill>
                        </a:rPr>
                        <a:t>Design the software architecture and framework to provide a structure for software development</a:t>
                      </a:r>
                      <a:endParaRPr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640080">
                <a:tc>
                  <a:txBody>
                    <a:bodyPr/>
                    <a:p>
                      <a:pPr algn="ctr">
                        <a:lnSpc>
                          <a:spcPct val="150000"/>
                        </a:lnSpc>
                        <a:buNone/>
                      </a:pPr>
                      <a:r>
                        <a:rPr sz="1200" b="1">
                          <a:solidFill>
                            <a:srgbClr val="223380"/>
                          </a:solidFill>
                        </a:rPr>
                        <a:t>UI Design</a:t>
                      </a:r>
                      <a:endParaRPr sz="12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en-US" sz="1200">
                          <a:solidFill>
                            <a:srgbClr val="223380"/>
                          </a:solidFill>
                        </a:rPr>
                        <a:t>Design the user interface and user experience of the software</a:t>
                      </a:r>
                      <a:endParaRPr lang="en-US"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944880">
                <a:tc>
                  <a:txBody>
                    <a:bodyPr/>
                    <a:p>
                      <a:pPr algn="ctr">
                        <a:lnSpc>
                          <a:spcPct val="150000"/>
                        </a:lnSpc>
                        <a:buNone/>
                      </a:pPr>
                      <a:r>
                        <a:rPr lang="en-US" altLang="zh-CN" sz="1200" b="1">
                          <a:solidFill>
                            <a:srgbClr val="223380"/>
                          </a:solidFill>
                          <a:latin typeface="Arial Bold" panose="020B0604020202020204" charset="0"/>
                        </a:rPr>
                        <a:t>Software Functionality Development</a:t>
                      </a:r>
                      <a:endParaRPr lang="en-US" altLang="zh-CN"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sz="1200">
                          <a:solidFill>
                            <a:srgbClr val="223380"/>
                          </a:solidFill>
                        </a:rPr>
                        <a:t>Develop the software functionality based on the requirements and design</a:t>
                      </a:r>
                      <a:endParaRPr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562610">
                <a:tc>
                  <a:txBody>
                    <a:bodyPr/>
                    <a:p>
                      <a:pPr algn="ctr">
                        <a:lnSpc>
                          <a:spcPct val="150000"/>
                        </a:lnSpc>
                        <a:buNone/>
                      </a:pPr>
                      <a:r>
                        <a:rPr sz="1200" b="1">
                          <a:solidFill>
                            <a:srgbClr val="223380"/>
                          </a:solidFill>
                          <a:latin typeface="Arial Bold" panose="020B0604020202020204" charset="0"/>
                        </a:rPr>
                        <a:t>Software Functionality Testing</a:t>
                      </a:r>
                      <a:endParaRPr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200">
                          <a:solidFill>
                            <a:srgbClr val="223380"/>
                          </a:solidFill>
                        </a:rPr>
                        <a:t>Test the software functionality to ensure that it meets the requirements and is free from defects</a:t>
                      </a:r>
                      <a:endParaRPr lang="zh-CN" altLang="en-US"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562610">
                <a:tc>
                  <a:txBody>
                    <a:bodyPr/>
                    <a:p>
                      <a:pPr algn="ctr">
                        <a:lnSpc>
                          <a:spcPct val="150000"/>
                        </a:lnSpc>
                        <a:buNone/>
                      </a:pPr>
                      <a:r>
                        <a:rPr sz="1200" b="1">
                          <a:solidFill>
                            <a:srgbClr val="223380"/>
                          </a:solidFill>
                          <a:latin typeface="Arial Bold" panose="020B0604020202020204" charset="0"/>
                        </a:rPr>
                        <a:t>Classroom Demonstrations</a:t>
                      </a:r>
                      <a:endParaRPr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200">
                          <a:solidFill>
                            <a:srgbClr val="223380"/>
                          </a:solidFill>
                        </a:rPr>
                        <a:t>Demonstrate the software in a classroom setting to ensure that it meets the educational needs and requirements</a:t>
                      </a:r>
                      <a:endParaRPr lang="zh-CN" altLang="en-US"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bl>
          </a:graphicData>
        </a:graphic>
      </p:graphicFrame>
      <p:graphicFrame>
        <p:nvGraphicFramePr>
          <p:cNvPr id="5" name="表格 4"/>
          <p:cNvGraphicFramePr/>
          <p:nvPr>
            <p:custDataLst>
              <p:tags r:id="rId3"/>
            </p:custDataLst>
          </p:nvPr>
        </p:nvGraphicFramePr>
        <p:xfrm>
          <a:off x="6242685" y="1248410"/>
          <a:ext cx="4999355" cy="4768850"/>
        </p:xfrm>
        <a:graphic>
          <a:graphicData uri="http://schemas.openxmlformats.org/drawingml/2006/table">
            <a:tbl>
              <a:tblPr firstRow="1" bandRow="1">
                <a:effectLst>
                  <a:outerShdw blurRad="50800" dist="38100" algn="l" rotWithShape="0">
                    <a:schemeClr val="tx1">
                      <a:alpha val="23000"/>
                    </a:schemeClr>
                  </a:outerShdw>
                </a:effectLst>
                <a:tableStyleId>{5C22544A-7EE6-4342-B048-85BDC9FD1C3A}</a:tableStyleId>
              </a:tblPr>
              <a:tblGrid>
                <a:gridCol w="1838325"/>
                <a:gridCol w="3161030"/>
              </a:tblGrid>
              <a:tr h="445770">
                <a:tc>
                  <a:txBody>
                    <a:bodyPr/>
                    <a:p>
                      <a:pPr algn="ctr">
                        <a:buNone/>
                      </a:pPr>
                      <a:r>
                        <a:rPr lang="en-US" altLang="zh-CN" sz="1600">
                          <a:solidFill>
                            <a:srgbClr val="223380"/>
                          </a:solidFill>
                        </a:rPr>
                        <a:t>Activity</a:t>
                      </a:r>
                      <a:endParaRPr lang="en-US" altLang="zh-CN" sz="16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ctr">
                        <a:buNone/>
                      </a:pPr>
                      <a:r>
                        <a:rPr lang="en-US" altLang="zh-CN" sz="1600">
                          <a:solidFill>
                            <a:srgbClr val="223380"/>
                          </a:solidFill>
                        </a:rPr>
                        <a:t>Description</a:t>
                      </a:r>
                      <a:endParaRPr lang="en-US" altLang="zh-CN" sz="16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823595">
                <a:tc>
                  <a:txBody>
                    <a:bodyPr/>
                    <a:p>
                      <a:pPr algn="ctr">
                        <a:lnSpc>
                          <a:spcPct val="150000"/>
                        </a:lnSpc>
                        <a:buNone/>
                      </a:pPr>
                      <a:r>
                        <a:rPr lang="zh-CN" altLang="en-US" sz="1200" b="1">
                          <a:solidFill>
                            <a:srgbClr val="223380"/>
                          </a:solidFill>
                          <a:latin typeface="Arial Bold" panose="020B0604020202020204" charset="0"/>
                        </a:rPr>
                        <a:t>Documentation Creation</a:t>
                      </a:r>
                      <a:endParaRPr lang="zh-CN" altLang="en-US"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200">
                          <a:solidFill>
                            <a:srgbClr val="223380"/>
                          </a:solidFill>
                        </a:rPr>
                        <a:t>Create relevant documentation throughout the development process</a:t>
                      </a:r>
                      <a:endParaRPr lang="zh-CN" altLang="en-US"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683895">
                <a:tc>
                  <a:txBody>
                    <a:bodyPr/>
                    <a:p>
                      <a:pPr algn="ctr">
                        <a:lnSpc>
                          <a:spcPct val="150000"/>
                        </a:lnSpc>
                        <a:buNone/>
                      </a:pPr>
                      <a:r>
                        <a:rPr sz="1200" b="1">
                          <a:solidFill>
                            <a:srgbClr val="223380"/>
                          </a:solidFill>
                          <a:latin typeface="Arial Bold" panose="020B0604020202020204" charset="0"/>
                        </a:rPr>
                        <a:t>First Source Code Inspection</a:t>
                      </a:r>
                      <a:endParaRPr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sz="1200">
                          <a:solidFill>
                            <a:srgbClr val="223380"/>
                          </a:solidFill>
                        </a:rPr>
                        <a:t>Verify the operation of the sub-functional modules through a code inspection</a:t>
                      </a:r>
                      <a:endParaRPr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832485">
                <a:tc>
                  <a:txBody>
                    <a:bodyPr/>
                    <a:p>
                      <a:pPr algn="ctr">
                        <a:lnSpc>
                          <a:spcPct val="150000"/>
                        </a:lnSpc>
                        <a:buNone/>
                      </a:pPr>
                      <a:r>
                        <a:rPr sz="1200" b="1">
                          <a:solidFill>
                            <a:srgbClr val="223380"/>
                          </a:solidFill>
                        </a:rPr>
                        <a:t>Second Source Code Inspection</a:t>
                      </a:r>
                      <a:endParaRPr sz="12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sz="1200">
                          <a:solidFill>
                            <a:srgbClr val="223380"/>
                          </a:solidFill>
                        </a:rPr>
                        <a:t>Evaluate the complete system's performance after the functional modules have been integrated through a code inspection</a:t>
                      </a:r>
                      <a:endParaRPr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965835">
                <a:tc>
                  <a:txBody>
                    <a:bodyPr/>
                    <a:p>
                      <a:pPr algn="ctr">
                        <a:lnSpc>
                          <a:spcPct val="150000"/>
                        </a:lnSpc>
                        <a:buNone/>
                      </a:pPr>
                      <a:r>
                        <a:rPr lang="en-US" altLang="zh-CN" sz="1200" b="1">
                          <a:solidFill>
                            <a:srgbClr val="223380"/>
                          </a:solidFill>
                          <a:latin typeface="Arial Bold" panose="020B0604020202020204" charset="0"/>
                        </a:rPr>
                        <a:t>Submission of Program Source Files</a:t>
                      </a:r>
                      <a:endParaRPr lang="en-US" altLang="zh-CN"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sz="1200">
                          <a:solidFill>
                            <a:srgbClr val="223380"/>
                          </a:solidFill>
                        </a:rPr>
                        <a:t>Submit the program source files after the completion of the inspections</a:t>
                      </a:r>
                      <a:endParaRPr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r h="1017270">
                <a:tc>
                  <a:txBody>
                    <a:bodyPr/>
                    <a:p>
                      <a:pPr algn="ctr">
                        <a:lnSpc>
                          <a:spcPct val="150000"/>
                        </a:lnSpc>
                        <a:buNone/>
                      </a:pPr>
                      <a:r>
                        <a:rPr sz="1200" b="1">
                          <a:solidFill>
                            <a:srgbClr val="223380"/>
                          </a:solidFill>
                          <a:latin typeface="Arial Bold" panose="020B0604020202020204" charset="0"/>
                        </a:rPr>
                        <a:t>Limitations</a:t>
                      </a:r>
                      <a:endParaRPr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c>
                  <a:txBody>
                    <a:bodyPr/>
                    <a:p>
                      <a:pPr algn="l">
                        <a:buNone/>
                      </a:pPr>
                      <a:r>
                        <a:rPr lang="zh-CN" altLang="en-US" sz="1200">
                          <a:solidFill>
                            <a:srgbClr val="223380"/>
                          </a:solidFill>
                        </a:rPr>
                        <a:t>This project is limited to the iOS system and does not entail any provisions for adaptability to other operating systems outside of iOS, nor for future software updates beyond the scope of the project.</a:t>
                      </a:r>
                      <a:endParaRPr lang="zh-CN" altLang="en-US"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rgbClr val="414F4D">
                        <a:alpha val="8000"/>
                      </a:srgb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800">
        <p14:flythrough dir="ou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600"/>
                                        <p:tgtEl>
                                          <p:spTgt spid="4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wipe(down)">
                                      <p:cBhvr>
                                        <p:cTn id="10" dur="600"/>
                                        <p:tgtEl>
                                          <p:spTgt spid="60"/>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6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60" grpId="0" bldLvl="0" animBg="1"/>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3"/>
          <p:cNvSpPr/>
          <p:nvPr/>
        </p:nvSpPr>
        <p:spPr>
          <a:xfrm>
            <a:off x="-635"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椭圆 9"/>
          <p:cNvSpPr/>
          <p:nvPr/>
        </p:nvSpPr>
        <p:spPr>
          <a:xfrm>
            <a:off x="2850607" y="318537"/>
            <a:ext cx="6514915" cy="6220878"/>
          </a:xfrm>
          <a:prstGeom prst="ellipse">
            <a:avLst/>
          </a:prstGeom>
          <a:gradFill flip="none" rotWithShape="1">
            <a:gsLst>
              <a:gs pos="29000">
                <a:srgbClr val="FCCCA7">
                  <a:alpha val="11000"/>
                </a:srgbClr>
              </a:gs>
              <a:gs pos="73000">
                <a:srgbClr val="FCBD96"/>
              </a:gs>
              <a:gs pos="100000">
                <a:srgbClr val="FCCEAC"/>
              </a:gs>
            </a:gsLst>
            <a:lin ang="1800000" scaled="0"/>
            <a:tileRect/>
          </a:gradFill>
          <a:ln>
            <a:noFill/>
          </a:ln>
          <a:effectLst>
            <a:softEdge rad="927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Rectangle 40"/>
          <p:cNvSpPr/>
          <p:nvPr/>
        </p:nvSpPr>
        <p:spPr>
          <a:xfrm>
            <a:off x="8369039" y="434155"/>
            <a:ext cx="3574846" cy="368300"/>
          </a:xfrm>
          <a:prstGeom prst="rect">
            <a:avLst/>
          </a:prstGeom>
        </p:spPr>
        <p:txBody>
          <a:bodyPr wrap="square">
            <a:spAutoFit/>
          </a:bodyPr>
          <a:p>
            <a:pPr algn="r">
              <a:lnSpc>
                <a:spcPct val="150000"/>
              </a:lnSpc>
            </a:pPr>
            <a:r>
              <a:rPr lang="en-US" sz="1200" dirty="0">
                <a:cs typeface="Poppins" panose="02000000000000000000" pitchFamily="2" charset="0"/>
              </a:rPr>
              <a:t>Scope </a:t>
            </a:r>
            <a:r>
              <a:rPr lang="en-US" sz="1200" dirty="0">
                <a:cs typeface="Poppins" panose="02000000000000000000" pitchFamily="2" charset="0"/>
              </a:rPr>
              <a:t>Definition</a:t>
            </a:r>
            <a:endParaRPr lang="en-US" sz="1200" dirty="0">
              <a:cs typeface="Poppins" panose="02000000000000000000" pitchFamily="2" charset="0"/>
            </a:endParaRPr>
          </a:p>
        </p:txBody>
      </p:sp>
      <p:pic>
        <p:nvPicPr>
          <p:cNvPr id="15" name="图片 14" descr="海事logo 2 (2)"/>
          <p:cNvPicPr>
            <a:picLocks noChangeAspect="1"/>
          </p:cNvPicPr>
          <p:nvPr/>
        </p:nvPicPr>
        <p:blipFill>
          <a:blip r:embed="rId1"/>
          <a:stretch>
            <a:fillRect/>
          </a:stretch>
        </p:blipFill>
        <p:spPr>
          <a:xfrm>
            <a:off x="-109855" y="-687705"/>
            <a:ext cx="3617595" cy="2612390"/>
          </a:xfrm>
          <a:prstGeom prst="rect">
            <a:avLst/>
          </a:prstGeom>
        </p:spPr>
      </p:pic>
      <p:sp>
        <p:nvSpPr>
          <p:cNvPr id="2" name="Freeform 11"/>
          <p:cNvSpPr>
            <a:spLocks noEditPoints="1"/>
          </p:cNvSpPr>
          <p:nvPr/>
        </p:nvSpPr>
        <p:spPr bwMode="auto">
          <a:xfrm>
            <a:off x="5948583"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p>
            <a:endParaRPr lang="en-ID"/>
          </a:p>
        </p:txBody>
      </p:sp>
      <p:sp>
        <p:nvSpPr>
          <p:cNvPr id="12" name="圆角矩形 11"/>
          <p:cNvSpPr/>
          <p:nvPr/>
        </p:nvSpPr>
        <p:spPr>
          <a:xfrm>
            <a:off x="5151755" y="778510"/>
            <a:ext cx="1912620"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rgbClr val="223380"/>
                </a:solidFill>
              </a:rPr>
              <a:t>Enchanted </a:t>
            </a:r>
            <a:r>
              <a:rPr lang="en-US" altLang="zh-CN">
                <a:solidFill>
                  <a:srgbClr val="223380"/>
                </a:solidFill>
              </a:rPr>
              <a:t>Movie</a:t>
            </a:r>
            <a:endParaRPr lang="en-US" altLang="zh-CN">
              <a:solidFill>
                <a:srgbClr val="223380"/>
              </a:solidFill>
            </a:endParaRPr>
          </a:p>
        </p:txBody>
      </p:sp>
      <p:sp>
        <p:nvSpPr>
          <p:cNvPr id="20" name="圆角矩形 19"/>
          <p:cNvSpPr/>
          <p:nvPr/>
        </p:nvSpPr>
        <p:spPr>
          <a:xfrm>
            <a:off x="944880" y="2074545"/>
            <a:ext cx="1365885" cy="977265"/>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solidFill>
                  <a:srgbClr val="223380"/>
                </a:solidFill>
              </a:rPr>
              <a:t>User Interface Design</a:t>
            </a:r>
            <a:endParaRPr lang="en-US" altLang="zh-CN" sz="1400">
              <a:solidFill>
                <a:srgbClr val="223380"/>
              </a:solidFill>
            </a:endParaRPr>
          </a:p>
        </p:txBody>
      </p:sp>
      <p:sp>
        <p:nvSpPr>
          <p:cNvPr id="31" name="圆角矩形 30"/>
          <p:cNvSpPr/>
          <p:nvPr/>
        </p:nvSpPr>
        <p:spPr>
          <a:xfrm>
            <a:off x="2433955" y="2074545"/>
            <a:ext cx="1365885" cy="977265"/>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solidFill>
                  <a:srgbClr val="223380"/>
                </a:solidFill>
              </a:rPr>
              <a:t>Movie Information Management  </a:t>
            </a:r>
            <a:endParaRPr lang="en-US" altLang="zh-CN" sz="1400">
              <a:solidFill>
                <a:srgbClr val="223380"/>
              </a:solidFill>
            </a:endParaRPr>
          </a:p>
        </p:txBody>
      </p:sp>
      <p:sp>
        <p:nvSpPr>
          <p:cNvPr id="32" name="圆角矩形 31"/>
          <p:cNvSpPr/>
          <p:nvPr/>
        </p:nvSpPr>
        <p:spPr>
          <a:xfrm>
            <a:off x="3935095" y="2074545"/>
            <a:ext cx="1365885" cy="977265"/>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solidFill>
                  <a:srgbClr val="223380"/>
                </a:solidFill>
              </a:rPr>
              <a:t>User Management </a:t>
            </a:r>
            <a:endParaRPr lang="en-US" altLang="zh-CN" sz="1400">
              <a:solidFill>
                <a:srgbClr val="223380"/>
              </a:solidFill>
            </a:endParaRPr>
          </a:p>
        </p:txBody>
      </p:sp>
      <p:sp>
        <p:nvSpPr>
          <p:cNvPr id="33" name="圆角矩形 32"/>
          <p:cNvSpPr/>
          <p:nvPr/>
        </p:nvSpPr>
        <p:spPr>
          <a:xfrm>
            <a:off x="5424170" y="2074545"/>
            <a:ext cx="1365885" cy="977265"/>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solidFill>
                  <a:srgbClr val="223380"/>
                </a:solidFill>
              </a:rPr>
              <a:t>Social Functions</a:t>
            </a:r>
            <a:endParaRPr lang="en-US" altLang="zh-CN" sz="1400">
              <a:solidFill>
                <a:srgbClr val="223380"/>
              </a:solidFill>
            </a:endParaRPr>
          </a:p>
        </p:txBody>
      </p:sp>
      <p:sp>
        <p:nvSpPr>
          <p:cNvPr id="34" name="圆角矩形 33"/>
          <p:cNvSpPr/>
          <p:nvPr/>
        </p:nvSpPr>
        <p:spPr>
          <a:xfrm>
            <a:off x="6925310" y="2074545"/>
            <a:ext cx="1365885" cy="977265"/>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solidFill>
                  <a:srgbClr val="223380"/>
                </a:solidFill>
              </a:rPr>
              <a:t>Playlist and Viewing History Management</a:t>
            </a:r>
            <a:endParaRPr lang="en-US" altLang="zh-CN" sz="1400">
              <a:solidFill>
                <a:srgbClr val="223380"/>
              </a:solidFill>
            </a:endParaRPr>
          </a:p>
        </p:txBody>
      </p:sp>
      <p:sp>
        <p:nvSpPr>
          <p:cNvPr id="35" name="圆角矩形 34"/>
          <p:cNvSpPr/>
          <p:nvPr/>
        </p:nvSpPr>
        <p:spPr>
          <a:xfrm>
            <a:off x="8426450" y="2074545"/>
            <a:ext cx="1365885" cy="977265"/>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solidFill>
                  <a:srgbClr val="223380"/>
                </a:solidFill>
              </a:rPr>
              <a:t>User Ratings and Comments</a:t>
            </a:r>
            <a:endParaRPr lang="en-US" altLang="zh-CN" sz="1400">
              <a:solidFill>
                <a:srgbClr val="223380"/>
              </a:solidFill>
            </a:endParaRPr>
          </a:p>
        </p:txBody>
      </p:sp>
      <p:sp>
        <p:nvSpPr>
          <p:cNvPr id="36" name="圆角矩形 35"/>
          <p:cNvSpPr/>
          <p:nvPr/>
        </p:nvSpPr>
        <p:spPr>
          <a:xfrm>
            <a:off x="9927590" y="2074545"/>
            <a:ext cx="1365885" cy="977265"/>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solidFill>
                  <a:srgbClr val="223380"/>
                </a:solidFill>
              </a:rPr>
              <a:t>Movie News and Ticketing</a:t>
            </a:r>
            <a:endParaRPr lang="en-US" altLang="zh-CN" sz="1400">
              <a:solidFill>
                <a:srgbClr val="223380"/>
              </a:solidFill>
            </a:endParaRPr>
          </a:p>
        </p:txBody>
      </p:sp>
      <p:cxnSp>
        <p:nvCxnSpPr>
          <p:cNvPr id="37" name="肘形连接符 36"/>
          <p:cNvCxnSpPr/>
          <p:nvPr/>
        </p:nvCxnSpPr>
        <p:spPr>
          <a:xfrm rot="5400000">
            <a:off x="3581400" y="-440690"/>
            <a:ext cx="549275" cy="4479925"/>
          </a:xfrm>
          <a:prstGeom prst="bentConnector3">
            <a:avLst>
              <a:gd name="adj1" fmla="val 50058"/>
            </a:avLst>
          </a:prstGeom>
          <a:ln w="12700"/>
          <a:effectLst>
            <a:outerShdw blurRad="63500" algn="ctr" rotWithShape="0">
              <a:schemeClr val="tx1">
                <a:alpha val="40000"/>
              </a:schemeClr>
            </a:outerShdw>
          </a:effectLst>
        </p:spPr>
        <p:style>
          <a:lnRef idx="3">
            <a:schemeClr val="accent2"/>
          </a:lnRef>
          <a:fillRef idx="0">
            <a:schemeClr val="accent2"/>
          </a:fillRef>
          <a:effectRef idx="2">
            <a:schemeClr val="accent2"/>
          </a:effectRef>
          <a:fontRef idx="minor">
            <a:schemeClr val="tx1"/>
          </a:fontRef>
        </p:style>
      </p:cxnSp>
      <p:cxnSp>
        <p:nvCxnSpPr>
          <p:cNvPr id="39" name="直接连接符 38"/>
          <p:cNvCxnSpPr>
            <a:stCxn id="31" idx="0"/>
          </p:cNvCxnSpPr>
          <p:nvPr/>
        </p:nvCxnSpPr>
        <p:spPr>
          <a:xfrm flipV="1">
            <a:off x="3117215" y="1802765"/>
            <a:ext cx="0" cy="271780"/>
          </a:xfrm>
          <a:prstGeom prst="line">
            <a:avLst/>
          </a:prstGeom>
          <a:ln w="12700"/>
        </p:spPr>
        <p:style>
          <a:lnRef idx="3">
            <a:schemeClr val="accent2"/>
          </a:lnRef>
          <a:fillRef idx="0">
            <a:schemeClr val="accent2"/>
          </a:fillRef>
          <a:effectRef idx="2">
            <a:schemeClr val="accent2"/>
          </a:effectRef>
          <a:fontRef idx="minor">
            <a:schemeClr val="tx1"/>
          </a:fontRef>
        </p:style>
      </p:cxnSp>
      <p:cxnSp>
        <p:nvCxnSpPr>
          <p:cNvPr id="40" name="直接连接符 39"/>
          <p:cNvCxnSpPr/>
          <p:nvPr/>
        </p:nvCxnSpPr>
        <p:spPr>
          <a:xfrm flipV="1">
            <a:off x="4612005" y="1790700"/>
            <a:ext cx="0" cy="271780"/>
          </a:xfrm>
          <a:prstGeom prst="line">
            <a:avLst/>
          </a:prstGeom>
          <a:ln w="12700"/>
        </p:spPr>
        <p:style>
          <a:lnRef idx="3">
            <a:schemeClr val="accent2"/>
          </a:lnRef>
          <a:fillRef idx="0">
            <a:schemeClr val="accent2"/>
          </a:fillRef>
          <a:effectRef idx="2">
            <a:schemeClr val="accent2"/>
          </a:effectRef>
          <a:fontRef idx="minor">
            <a:schemeClr val="tx1"/>
          </a:fontRef>
        </p:style>
      </p:cxnSp>
      <p:cxnSp>
        <p:nvCxnSpPr>
          <p:cNvPr id="42" name="直接连接符 41"/>
          <p:cNvCxnSpPr/>
          <p:nvPr/>
        </p:nvCxnSpPr>
        <p:spPr>
          <a:xfrm flipV="1">
            <a:off x="6107430" y="1790065"/>
            <a:ext cx="0" cy="271780"/>
          </a:xfrm>
          <a:prstGeom prst="line">
            <a:avLst/>
          </a:prstGeom>
          <a:ln w="12700"/>
        </p:spPr>
        <p:style>
          <a:lnRef idx="3">
            <a:schemeClr val="accent2"/>
          </a:lnRef>
          <a:fillRef idx="0">
            <a:schemeClr val="accent2"/>
          </a:fillRef>
          <a:effectRef idx="2">
            <a:schemeClr val="accent2"/>
          </a:effectRef>
          <a:fontRef idx="minor">
            <a:schemeClr val="tx1"/>
          </a:fontRef>
        </p:style>
      </p:cxnSp>
      <p:cxnSp>
        <p:nvCxnSpPr>
          <p:cNvPr id="43" name="肘形连接符 42"/>
          <p:cNvCxnSpPr/>
          <p:nvPr/>
        </p:nvCxnSpPr>
        <p:spPr>
          <a:xfrm>
            <a:off x="6107430" y="1802765"/>
            <a:ext cx="4515485" cy="259715"/>
          </a:xfrm>
          <a:prstGeom prst="bentConnector2">
            <a:avLst/>
          </a:prstGeom>
          <a:ln w="12700">
            <a:solidFill>
              <a:schemeClr val="tx1"/>
            </a:solidFill>
          </a:ln>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flipV="1">
            <a:off x="7614285" y="1790700"/>
            <a:ext cx="0" cy="271780"/>
          </a:xfrm>
          <a:prstGeom prst="line">
            <a:avLst/>
          </a:prstGeom>
          <a:ln w="12700"/>
        </p:spPr>
        <p:style>
          <a:lnRef idx="3">
            <a:schemeClr val="accent2"/>
          </a:lnRef>
          <a:fillRef idx="0">
            <a:schemeClr val="accent2"/>
          </a:fillRef>
          <a:effectRef idx="2">
            <a:schemeClr val="accent2"/>
          </a:effectRef>
          <a:fontRef idx="minor">
            <a:schemeClr val="tx1"/>
          </a:fontRef>
        </p:style>
      </p:cxnSp>
      <p:cxnSp>
        <p:nvCxnSpPr>
          <p:cNvPr id="45" name="直接连接符 44"/>
          <p:cNvCxnSpPr/>
          <p:nvPr/>
        </p:nvCxnSpPr>
        <p:spPr>
          <a:xfrm flipV="1">
            <a:off x="9132570" y="1802765"/>
            <a:ext cx="0" cy="271780"/>
          </a:xfrm>
          <a:prstGeom prst="line">
            <a:avLst/>
          </a:prstGeom>
          <a:ln w="12700"/>
        </p:spPr>
        <p:style>
          <a:lnRef idx="3">
            <a:schemeClr val="accent2"/>
          </a:lnRef>
          <a:fillRef idx="0">
            <a:schemeClr val="accent2"/>
          </a:fillRef>
          <a:effectRef idx="2">
            <a:schemeClr val="accent2"/>
          </a:effectRef>
          <a:fontRef idx="minor">
            <a:schemeClr val="tx1"/>
          </a:fontRef>
        </p:style>
      </p:cxnSp>
      <p:sp>
        <p:nvSpPr>
          <p:cNvPr id="46" name="圆角矩形 45"/>
          <p:cNvSpPr/>
          <p:nvPr/>
        </p:nvSpPr>
        <p:spPr>
          <a:xfrm>
            <a:off x="343535" y="320167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Determine the overall style and theme of the app</a:t>
            </a:r>
            <a:endParaRPr lang="en-US" altLang="zh-CN" sz="1200">
              <a:solidFill>
                <a:srgbClr val="223380"/>
              </a:solidFill>
            </a:endParaRPr>
          </a:p>
        </p:txBody>
      </p:sp>
      <p:sp>
        <p:nvSpPr>
          <p:cNvPr id="47" name="圆角矩形 46"/>
          <p:cNvSpPr/>
          <p:nvPr/>
        </p:nvSpPr>
        <p:spPr>
          <a:xfrm>
            <a:off x="343535" y="592201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Optimize the interaction and user experience </a:t>
            </a:r>
            <a:endParaRPr lang="en-US" altLang="zh-CN" sz="1200">
              <a:solidFill>
                <a:srgbClr val="223380"/>
              </a:solidFill>
            </a:endParaRPr>
          </a:p>
        </p:txBody>
      </p:sp>
      <p:sp>
        <p:nvSpPr>
          <p:cNvPr id="48" name="圆角矩形 47"/>
          <p:cNvSpPr/>
          <p:nvPr/>
        </p:nvSpPr>
        <p:spPr>
          <a:xfrm>
            <a:off x="343535" y="501523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Create prototypes and conduct user testing and feedback</a:t>
            </a:r>
            <a:endParaRPr lang="en-US" altLang="zh-CN" sz="1200">
              <a:solidFill>
                <a:srgbClr val="223380"/>
              </a:solidFill>
            </a:endParaRPr>
          </a:p>
        </p:txBody>
      </p:sp>
      <p:sp>
        <p:nvSpPr>
          <p:cNvPr id="49" name="圆角矩形 48"/>
          <p:cNvSpPr/>
          <p:nvPr/>
        </p:nvSpPr>
        <p:spPr>
          <a:xfrm>
            <a:off x="343535" y="410845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Design each page and element of the app</a:t>
            </a:r>
            <a:endParaRPr lang="en-US" altLang="zh-CN" sz="1200">
              <a:solidFill>
                <a:srgbClr val="223380"/>
              </a:solidFill>
            </a:endParaRPr>
          </a:p>
        </p:txBody>
      </p:sp>
      <p:sp>
        <p:nvSpPr>
          <p:cNvPr id="50" name="圆角矩形 49"/>
          <p:cNvSpPr/>
          <p:nvPr/>
        </p:nvSpPr>
        <p:spPr>
          <a:xfrm>
            <a:off x="2023745" y="320167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Obtain and organize movie materials</a:t>
            </a:r>
            <a:endParaRPr lang="en-US" altLang="zh-CN" sz="1200">
              <a:solidFill>
                <a:srgbClr val="223380"/>
              </a:solidFill>
            </a:endParaRPr>
          </a:p>
        </p:txBody>
      </p:sp>
      <p:sp>
        <p:nvSpPr>
          <p:cNvPr id="51" name="圆角矩形 50"/>
          <p:cNvSpPr/>
          <p:nvPr/>
        </p:nvSpPr>
        <p:spPr>
          <a:xfrm>
            <a:off x="2023745" y="592201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Implement search and filtering functions for movie information</a:t>
            </a:r>
            <a:endParaRPr lang="en-US" altLang="zh-CN" sz="1200">
              <a:solidFill>
                <a:srgbClr val="223380"/>
              </a:solidFill>
            </a:endParaRPr>
          </a:p>
        </p:txBody>
      </p:sp>
      <p:sp>
        <p:nvSpPr>
          <p:cNvPr id="52" name="圆角矩形 51"/>
          <p:cNvSpPr/>
          <p:nvPr/>
        </p:nvSpPr>
        <p:spPr>
          <a:xfrm>
            <a:off x="2023745" y="501523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Develop programs for importing and updating movie information</a:t>
            </a:r>
            <a:endParaRPr lang="en-US" altLang="zh-CN" sz="1200">
              <a:solidFill>
                <a:srgbClr val="223380"/>
              </a:solidFill>
            </a:endParaRPr>
          </a:p>
        </p:txBody>
      </p:sp>
      <p:sp>
        <p:nvSpPr>
          <p:cNvPr id="53" name="圆角矩形 52"/>
          <p:cNvSpPr/>
          <p:nvPr/>
        </p:nvSpPr>
        <p:spPr>
          <a:xfrm>
            <a:off x="2023745" y="410845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Determine the storage method and structure of movie information</a:t>
            </a:r>
            <a:endParaRPr lang="en-US" altLang="zh-CN" sz="1200">
              <a:solidFill>
                <a:srgbClr val="223380"/>
              </a:solidFill>
            </a:endParaRPr>
          </a:p>
        </p:txBody>
      </p:sp>
      <p:sp>
        <p:nvSpPr>
          <p:cNvPr id="54" name="圆角矩形 53"/>
          <p:cNvSpPr/>
          <p:nvPr/>
        </p:nvSpPr>
        <p:spPr>
          <a:xfrm>
            <a:off x="3690620" y="320167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 Determine the storage method and structure of user information </a:t>
            </a:r>
            <a:endParaRPr lang="en-US" altLang="zh-CN" sz="1200">
              <a:solidFill>
                <a:srgbClr val="223380"/>
              </a:solidFill>
            </a:endParaRPr>
          </a:p>
        </p:txBody>
      </p:sp>
      <p:sp>
        <p:nvSpPr>
          <p:cNvPr id="55" name="圆角矩形 54"/>
          <p:cNvSpPr/>
          <p:nvPr/>
        </p:nvSpPr>
        <p:spPr>
          <a:xfrm>
            <a:off x="3690620" y="592201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Determine user privacy and security policies</a:t>
            </a:r>
            <a:endParaRPr lang="en-US" altLang="zh-CN" sz="1200">
              <a:solidFill>
                <a:srgbClr val="223380"/>
              </a:solidFill>
            </a:endParaRPr>
          </a:p>
        </p:txBody>
      </p:sp>
      <p:sp>
        <p:nvSpPr>
          <p:cNvPr id="56" name="圆角矩形 55"/>
          <p:cNvSpPr/>
          <p:nvPr/>
        </p:nvSpPr>
        <p:spPr>
          <a:xfrm>
            <a:off x="3690620" y="501523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Implement user information editing </a:t>
            </a:r>
            <a:endParaRPr lang="en-US" altLang="zh-CN" sz="1200">
              <a:solidFill>
                <a:srgbClr val="223380"/>
              </a:solidFill>
            </a:endParaRPr>
          </a:p>
        </p:txBody>
      </p:sp>
      <p:sp>
        <p:nvSpPr>
          <p:cNvPr id="57" name="圆角矩形 56"/>
          <p:cNvSpPr/>
          <p:nvPr/>
        </p:nvSpPr>
        <p:spPr>
          <a:xfrm>
            <a:off x="3690620" y="410845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Develop user registration and login functions</a:t>
            </a:r>
            <a:endParaRPr lang="en-US" altLang="zh-CN" sz="1200">
              <a:solidFill>
                <a:srgbClr val="223380"/>
              </a:solidFill>
            </a:endParaRPr>
          </a:p>
        </p:txBody>
      </p:sp>
      <p:sp>
        <p:nvSpPr>
          <p:cNvPr id="58" name="圆角矩形 57"/>
          <p:cNvSpPr/>
          <p:nvPr/>
        </p:nvSpPr>
        <p:spPr>
          <a:xfrm>
            <a:off x="5342890" y="320167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Develop user follow functions</a:t>
            </a:r>
            <a:endParaRPr lang="en-US" altLang="zh-CN" sz="1200">
              <a:solidFill>
                <a:srgbClr val="223380"/>
              </a:solidFill>
            </a:endParaRPr>
          </a:p>
        </p:txBody>
      </p:sp>
      <p:sp>
        <p:nvSpPr>
          <p:cNvPr id="59" name="圆角矩形 58"/>
          <p:cNvSpPr/>
          <p:nvPr/>
        </p:nvSpPr>
        <p:spPr>
          <a:xfrm>
            <a:off x="5342890" y="592201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Design and develop a movie review community</a:t>
            </a:r>
            <a:endParaRPr lang="en-US" altLang="zh-CN" sz="1200">
              <a:solidFill>
                <a:srgbClr val="223380"/>
              </a:solidFill>
            </a:endParaRPr>
          </a:p>
        </p:txBody>
      </p:sp>
      <p:sp>
        <p:nvSpPr>
          <p:cNvPr id="60" name="圆角矩形 59"/>
          <p:cNvSpPr/>
          <p:nvPr/>
        </p:nvSpPr>
        <p:spPr>
          <a:xfrm>
            <a:off x="5342890" y="501523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sym typeface="+mn-ea"/>
              </a:rPr>
              <a:t> Implement user dynamic and notification functions</a:t>
            </a:r>
            <a:endParaRPr lang="en-US" altLang="zh-CN" sz="1200">
              <a:solidFill>
                <a:srgbClr val="223380"/>
              </a:solidFill>
              <a:sym typeface="+mn-ea"/>
            </a:endParaRPr>
          </a:p>
        </p:txBody>
      </p:sp>
      <p:sp>
        <p:nvSpPr>
          <p:cNvPr id="61" name="圆角矩形 60"/>
          <p:cNvSpPr/>
          <p:nvPr/>
        </p:nvSpPr>
        <p:spPr>
          <a:xfrm>
            <a:off x="5342890" y="410845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Develop user communication and sharing functions</a:t>
            </a:r>
            <a:endParaRPr lang="en-US" altLang="zh-CN" sz="1200">
              <a:solidFill>
                <a:srgbClr val="223380"/>
              </a:solidFill>
            </a:endParaRPr>
          </a:p>
        </p:txBody>
      </p:sp>
      <p:sp>
        <p:nvSpPr>
          <p:cNvPr id="62" name="圆角矩形 61"/>
          <p:cNvSpPr/>
          <p:nvPr/>
        </p:nvSpPr>
        <p:spPr>
          <a:xfrm>
            <a:off x="6978015" y="320167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Develop user-customizable playlist functions</a:t>
            </a:r>
            <a:endParaRPr lang="en-US" altLang="zh-CN" sz="1200">
              <a:solidFill>
                <a:srgbClr val="223380"/>
              </a:solidFill>
            </a:endParaRPr>
          </a:p>
        </p:txBody>
      </p:sp>
      <p:sp>
        <p:nvSpPr>
          <p:cNvPr id="64" name="圆角矩形 63"/>
          <p:cNvSpPr/>
          <p:nvPr/>
        </p:nvSpPr>
        <p:spPr>
          <a:xfrm>
            <a:off x="6978015" y="501523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Design and develop daily recommendation functions</a:t>
            </a:r>
            <a:endParaRPr lang="en-US" altLang="zh-CN" sz="1200">
              <a:solidFill>
                <a:srgbClr val="223380"/>
              </a:solidFill>
            </a:endParaRPr>
          </a:p>
        </p:txBody>
      </p:sp>
      <p:sp>
        <p:nvSpPr>
          <p:cNvPr id="65" name="圆角矩形 64"/>
          <p:cNvSpPr/>
          <p:nvPr/>
        </p:nvSpPr>
        <p:spPr>
          <a:xfrm>
            <a:off x="6978015" y="410845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Implement functions for  viewing user viewing history</a:t>
            </a:r>
            <a:endParaRPr lang="en-US" altLang="zh-CN" sz="1200">
              <a:solidFill>
                <a:srgbClr val="223380"/>
              </a:solidFill>
            </a:endParaRPr>
          </a:p>
        </p:txBody>
      </p:sp>
      <p:sp>
        <p:nvSpPr>
          <p:cNvPr id="66" name="圆角矩形 65"/>
          <p:cNvSpPr/>
          <p:nvPr/>
        </p:nvSpPr>
        <p:spPr>
          <a:xfrm>
            <a:off x="8665210" y="320167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Develop comment functions for movies</a:t>
            </a:r>
            <a:endParaRPr lang="en-US" altLang="zh-CN" sz="1200">
              <a:solidFill>
                <a:srgbClr val="223380"/>
              </a:solidFill>
            </a:endParaRPr>
          </a:p>
        </p:txBody>
      </p:sp>
      <p:sp>
        <p:nvSpPr>
          <p:cNvPr id="68" name="圆角矩形 67"/>
          <p:cNvSpPr/>
          <p:nvPr/>
        </p:nvSpPr>
        <p:spPr>
          <a:xfrm>
            <a:off x="8665210" y="501523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Design filtering functions for comments</a:t>
            </a:r>
            <a:endParaRPr lang="en-US" altLang="zh-CN" sz="1200">
              <a:solidFill>
                <a:srgbClr val="223380"/>
              </a:solidFill>
            </a:endParaRPr>
          </a:p>
        </p:txBody>
      </p:sp>
      <p:sp>
        <p:nvSpPr>
          <p:cNvPr id="69" name="圆角矩形 68"/>
          <p:cNvSpPr/>
          <p:nvPr/>
        </p:nvSpPr>
        <p:spPr>
          <a:xfrm>
            <a:off x="8665210" y="410845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Implement functions for replying to comments</a:t>
            </a:r>
            <a:endParaRPr lang="en-US" altLang="zh-CN" sz="1200">
              <a:solidFill>
                <a:srgbClr val="223380"/>
              </a:solidFill>
            </a:endParaRPr>
          </a:p>
        </p:txBody>
      </p:sp>
      <p:sp>
        <p:nvSpPr>
          <p:cNvPr id="70" name="圆角矩形 69"/>
          <p:cNvSpPr/>
          <p:nvPr/>
        </p:nvSpPr>
        <p:spPr>
          <a:xfrm>
            <a:off x="10311130" y="320167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Obtain and organize movie-related information</a:t>
            </a:r>
            <a:r>
              <a:rPr lang="en-US" altLang="zh-CN" sz="1200">
                <a:solidFill>
                  <a:srgbClr val="223380"/>
                </a:solidFill>
              </a:rPr>
              <a:t>s</a:t>
            </a:r>
            <a:endParaRPr lang="en-US" altLang="zh-CN" sz="1200">
              <a:solidFill>
                <a:srgbClr val="223380"/>
              </a:solidFill>
            </a:endParaRPr>
          </a:p>
        </p:txBody>
      </p:sp>
      <p:sp>
        <p:nvSpPr>
          <p:cNvPr id="71" name="圆角矩形 70"/>
          <p:cNvSpPr/>
          <p:nvPr/>
        </p:nvSpPr>
        <p:spPr>
          <a:xfrm>
            <a:off x="10311130" y="592201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Develop   functions for viewin</a:t>
            </a:r>
            <a:r>
              <a:rPr lang="en-US" altLang="zh-CN" sz="1200">
                <a:solidFill>
                  <a:srgbClr val="223380"/>
                </a:solidFill>
              </a:rPr>
              <a:t>g movie news</a:t>
            </a:r>
            <a:endParaRPr lang="en-US" altLang="zh-CN" sz="1200">
              <a:solidFill>
                <a:srgbClr val="223380"/>
              </a:solidFill>
            </a:endParaRPr>
          </a:p>
        </p:txBody>
      </p:sp>
      <p:sp>
        <p:nvSpPr>
          <p:cNvPr id="72" name="圆角矩形 71"/>
          <p:cNvSpPr/>
          <p:nvPr/>
        </p:nvSpPr>
        <p:spPr>
          <a:xfrm>
            <a:off x="10311130" y="501523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Implement functions for purchasing tickets</a:t>
            </a:r>
            <a:endParaRPr lang="en-US" altLang="zh-CN" sz="1200">
              <a:solidFill>
                <a:srgbClr val="223380"/>
              </a:solidFill>
            </a:endParaRPr>
          </a:p>
        </p:txBody>
      </p:sp>
      <p:sp>
        <p:nvSpPr>
          <p:cNvPr id="73" name="圆角矩形 72"/>
          <p:cNvSpPr/>
          <p:nvPr/>
        </p:nvSpPr>
        <p:spPr>
          <a:xfrm>
            <a:off x="10311130" y="4108450"/>
            <a:ext cx="1547495" cy="746760"/>
          </a:xfrm>
          <a:prstGeom prst="roundRect">
            <a:avLst/>
          </a:prstGeom>
          <a:solidFill>
            <a:srgbClr val="223380">
              <a:alpha val="4000"/>
            </a:srgbClr>
          </a:solidFill>
          <a:ln>
            <a:solidFill>
              <a:schemeClr val="tx1"/>
            </a:solidFill>
          </a:ln>
          <a:effectLst>
            <a:outerShdw blurRad="50800" dist="38100" algn="ctr" rotWithShape="0">
              <a:schemeClr val="tx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223380"/>
                </a:solidFill>
              </a:rPr>
              <a:t>Design and develop online ticketing functions</a:t>
            </a:r>
            <a:endParaRPr lang="en-US" altLang="zh-CN" sz="1200">
              <a:solidFill>
                <a:srgbClr val="223380"/>
              </a:solidFill>
            </a:endParaRPr>
          </a:p>
        </p:txBody>
      </p:sp>
      <p:cxnSp>
        <p:nvCxnSpPr>
          <p:cNvPr id="75" name="肘形连接符 74"/>
          <p:cNvCxnSpPr>
            <a:stCxn id="20" idx="2"/>
            <a:endCxn id="46" idx="0"/>
          </p:cNvCxnSpPr>
          <p:nvPr/>
        </p:nvCxnSpPr>
        <p:spPr>
          <a:xfrm rot="5400000">
            <a:off x="1297940" y="2871470"/>
            <a:ext cx="149860" cy="510540"/>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肘形连接符 75"/>
          <p:cNvCxnSpPr>
            <a:stCxn id="31" idx="2"/>
            <a:endCxn id="50" idx="0"/>
          </p:cNvCxnSpPr>
          <p:nvPr/>
        </p:nvCxnSpPr>
        <p:spPr>
          <a:xfrm rot="5400000">
            <a:off x="2882265" y="2966720"/>
            <a:ext cx="149860" cy="319405"/>
          </a:xfrm>
          <a:prstGeom prst="bentConnector3">
            <a:avLst>
              <a:gd name="adj1" fmla="val 49788"/>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肘形连接符 77"/>
          <p:cNvCxnSpPr>
            <a:stCxn id="32" idx="2"/>
            <a:endCxn id="54" idx="0"/>
          </p:cNvCxnSpPr>
          <p:nvPr/>
        </p:nvCxnSpPr>
        <p:spPr>
          <a:xfrm rot="5400000">
            <a:off x="4466590" y="3049905"/>
            <a:ext cx="149860" cy="153670"/>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a:stCxn id="33" idx="2"/>
          </p:cNvCxnSpPr>
          <p:nvPr/>
        </p:nvCxnSpPr>
        <p:spPr>
          <a:xfrm>
            <a:off x="6107430" y="3051810"/>
            <a:ext cx="0" cy="14287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肘形连接符 80"/>
          <p:cNvCxnSpPr>
            <a:stCxn id="34" idx="2"/>
            <a:endCxn id="62" idx="0"/>
          </p:cNvCxnSpPr>
          <p:nvPr/>
        </p:nvCxnSpPr>
        <p:spPr>
          <a:xfrm rot="5400000" flipV="1">
            <a:off x="7605395" y="3054985"/>
            <a:ext cx="149860" cy="143510"/>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肘形连接符 81"/>
          <p:cNvCxnSpPr>
            <a:stCxn id="35" idx="2"/>
            <a:endCxn id="66" idx="0"/>
          </p:cNvCxnSpPr>
          <p:nvPr/>
        </p:nvCxnSpPr>
        <p:spPr>
          <a:xfrm rot="5400000" flipV="1">
            <a:off x="9199245" y="2961640"/>
            <a:ext cx="149860" cy="329565"/>
          </a:xfrm>
          <a:prstGeom prst="bentConnector3">
            <a:avLst>
              <a:gd name="adj1" fmla="val 49788"/>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肘形连接符 82"/>
          <p:cNvCxnSpPr>
            <a:stCxn id="36" idx="2"/>
            <a:endCxn id="70" idx="0"/>
          </p:cNvCxnSpPr>
          <p:nvPr/>
        </p:nvCxnSpPr>
        <p:spPr>
          <a:xfrm rot="5400000" flipV="1">
            <a:off x="10772775" y="2889250"/>
            <a:ext cx="149860" cy="474345"/>
          </a:xfrm>
          <a:prstGeom prst="bentConnector3">
            <a:avLst>
              <a:gd name="adj1" fmla="val 49788"/>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1117600" y="394843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1117600" y="485521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a:off x="1117600" y="576199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2797175" y="394843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2797175" y="485521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4464050" y="394843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2797810" y="576199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6095365" y="394843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7752080" y="394843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9439275" y="394843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a:off x="4464685" y="485521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4464685" y="576199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6095365" y="485521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6116320" y="576199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a:off x="7752080" y="485521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a:off x="9439275" y="485521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a:off x="11085195" y="394843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a:off x="11085195" y="485521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11084560" y="5761990"/>
            <a:ext cx="0" cy="1600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600"/>
                                        <p:tgtEl>
                                          <p:spTgt spid="4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down)">
                                      <p:cBhvr>
                                        <p:cTn id="10" dur="6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2"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
          <p:cNvSpPr/>
          <p:nvPr/>
        </p:nvSpPr>
        <p:spPr>
          <a:xfrm>
            <a:off x="4493886" y="0"/>
            <a:ext cx="769811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7"/>
          <p:cNvSpPr/>
          <p:nvPr/>
        </p:nvSpPr>
        <p:spPr>
          <a:xfrm>
            <a:off x="0" y="0"/>
            <a:ext cx="449388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 name="TextBox 49"/>
          <p:cNvSpPr txBox="1"/>
          <p:nvPr/>
        </p:nvSpPr>
        <p:spPr>
          <a:xfrm>
            <a:off x="4885055" y="649605"/>
            <a:ext cx="6915785" cy="6000750"/>
          </a:xfrm>
          <a:prstGeom prst="rect">
            <a:avLst/>
          </a:prstGeom>
          <a:noFill/>
        </p:spPr>
        <p:txBody>
          <a:bodyPr wrap="square" rtlCol="0">
            <a:spAutoFit/>
          </a:bodyPr>
          <a:lstStyle/>
          <a:p>
            <a:pPr algn="just" fontAlgn="auto">
              <a:lnSpc>
                <a:spcPct val="150000"/>
              </a:lnSpc>
            </a:pPr>
            <a:r>
              <a:rPr lang="en-US" sz="1600" b="1" dirty="0">
                <a:solidFill>
                  <a:schemeClr val="bg2"/>
                </a:solidFill>
                <a:latin typeface="+mj-lt"/>
              </a:rPr>
              <a:t>- The front-end interface of the application will be built using the </a:t>
            </a:r>
            <a:r>
              <a:rPr lang="en-US" sz="1600" b="1" u="sng" dirty="0">
                <a:solidFill>
                  <a:schemeClr val="bg2"/>
                </a:solidFill>
                <a:latin typeface="+mj-lt"/>
              </a:rPr>
              <a:t>SwiftUI framework</a:t>
            </a:r>
            <a:r>
              <a:rPr lang="en-US" sz="1600" b="1" dirty="0">
                <a:solidFill>
                  <a:schemeClr val="bg2"/>
                </a:solidFill>
                <a:latin typeface="+mj-lt"/>
              </a:rPr>
              <a:t> based on the Swift programming language, and the back-end of the application will be built using the </a:t>
            </a:r>
            <a:r>
              <a:rPr lang="en-US" sz="1600" b="1" u="sng" dirty="0">
                <a:solidFill>
                  <a:schemeClr val="bg2"/>
                </a:solidFill>
                <a:latin typeface="+mj-lt"/>
              </a:rPr>
              <a:t>Django framework </a:t>
            </a:r>
            <a:r>
              <a:rPr lang="en-US" sz="1600" b="1" dirty="0">
                <a:solidFill>
                  <a:schemeClr val="bg2"/>
                </a:solidFill>
                <a:latin typeface="+mj-lt"/>
              </a:rPr>
              <a:t>based on the Python programming language.</a:t>
            </a:r>
            <a:endParaRPr lang="en-US" sz="1600" b="1" dirty="0">
              <a:solidFill>
                <a:schemeClr val="bg2"/>
              </a:solidFill>
              <a:latin typeface="+mj-lt"/>
            </a:endParaRPr>
          </a:p>
          <a:p>
            <a:pPr algn="just" fontAlgn="auto">
              <a:lnSpc>
                <a:spcPct val="150000"/>
              </a:lnSpc>
            </a:pPr>
            <a:r>
              <a:rPr lang="en-US" sz="1600" b="1" dirty="0">
                <a:solidFill>
                  <a:schemeClr val="bg2"/>
                </a:solidFill>
                <a:latin typeface="+mj-lt"/>
              </a:rPr>
              <a:t>- The project coding will adhere to a uniform indentation format, camel case naming convention, standardized comments, and code formatting.</a:t>
            </a:r>
            <a:endParaRPr lang="en-US" sz="1600" b="1" dirty="0">
              <a:solidFill>
                <a:schemeClr val="bg2"/>
              </a:solidFill>
              <a:latin typeface="+mj-lt"/>
            </a:endParaRPr>
          </a:p>
          <a:p>
            <a:pPr algn="just" fontAlgn="auto">
              <a:lnSpc>
                <a:spcPct val="150000"/>
              </a:lnSpc>
            </a:pPr>
            <a:r>
              <a:rPr lang="en-US" sz="1600" b="1" dirty="0">
                <a:solidFill>
                  <a:schemeClr val="bg2"/>
                </a:solidFill>
                <a:latin typeface="+mj-lt"/>
              </a:rPr>
              <a:t>- Software testers are required to perform unit testing based on the provided testing documents.</a:t>
            </a:r>
            <a:endParaRPr lang="en-US" sz="1600" b="1" dirty="0">
              <a:solidFill>
                <a:schemeClr val="bg2"/>
              </a:solidFill>
              <a:latin typeface="+mj-lt"/>
            </a:endParaRPr>
          </a:p>
          <a:p>
            <a:pPr algn="just" fontAlgn="auto">
              <a:lnSpc>
                <a:spcPct val="150000"/>
              </a:lnSpc>
            </a:pPr>
            <a:r>
              <a:rPr lang="en-US" sz="1600" b="1" dirty="0">
                <a:solidFill>
                  <a:schemeClr val="bg2"/>
                </a:solidFill>
                <a:latin typeface="+mj-lt"/>
              </a:rPr>
              <a:t>The following documents are required to be delivered upon project completion:</a:t>
            </a:r>
            <a:endParaRPr lang="en-US" sz="1600" b="1" dirty="0">
              <a:solidFill>
                <a:schemeClr val="bg2"/>
              </a:solidFill>
              <a:latin typeface="+mj-lt"/>
            </a:endParaRPr>
          </a:p>
          <a:p>
            <a:pPr marL="742950" lvl="1" indent="-285750" algn="just" fontAlgn="auto">
              <a:lnSpc>
                <a:spcPct val="150000"/>
              </a:lnSpc>
              <a:buSzPct val="50000"/>
              <a:buFont typeface="Wingdings" panose="05000000000000000000" charset="0"/>
              <a:buChar char=""/>
            </a:pPr>
            <a:r>
              <a:rPr lang="en-US" sz="1600" b="1" u="sng" dirty="0">
                <a:solidFill>
                  <a:schemeClr val="bg2"/>
                </a:solidFill>
                <a:latin typeface="+mj-lt"/>
              </a:rPr>
              <a:t>Software project management plan   </a:t>
            </a:r>
            <a:endParaRPr lang="en-US" sz="1600" b="1" u="sng" dirty="0">
              <a:solidFill>
                <a:schemeClr val="bg2"/>
              </a:solidFill>
              <a:latin typeface="+mj-lt"/>
            </a:endParaRPr>
          </a:p>
          <a:p>
            <a:pPr marL="742950" lvl="1" indent="-285750" algn="just" fontAlgn="auto">
              <a:lnSpc>
                <a:spcPct val="150000"/>
              </a:lnSpc>
              <a:buSzPct val="50000"/>
              <a:buFont typeface="Wingdings" panose="05000000000000000000" charset="0"/>
              <a:buChar char=""/>
            </a:pPr>
            <a:r>
              <a:rPr lang="en-US" sz="1600" b="1" u="sng" dirty="0">
                <a:solidFill>
                  <a:schemeClr val="bg2"/>
                </a:solidFill>
                <a:latin typeface="+mj-lt"/>
              </a:rPr>
              <a:t>Requirements analysis report     </a:t>
            </a:r>
            <a:endParaRPr lang="en-US" sz="1600" b="1" u="sng" dirty="0">
              <a:solidFill>
                <a:schemeClr val="bg2"/>
              </a:solidFill>
              <a:latin typeface="+mj-lt"/>
            </a:endParaRPr>
          </a:p>
          <a:p>
            <a:pPr marL="742950" lvl="1" indent="-285750" algn="just" fontAlgn="auto">
              <a:lnSpc>
                <a:spcPct val="150000"/>
              </a:lnSpc>
              <a:buSzPct val="50000"/>
              <a:buFont typeface="Wingdings" panose="05000000000000000000" charset="0"/>
              <a:buChar char=""/>
            </a:pPr>
            <a:r>
              <a:rPr lang="en-US" sz="1600" b="1" u="sng" dirty="0">
                <a:solidFill>
                  <a:schemeClr val="bg2"/>
                </a:solidFill>
                <a:latin typeface="+mj-lt"/>
              </a:rPr>
              <a:t>Design report     </a:t>
            </a:r>
            <a:endParaRPr lang="en-US" sz="1600" b="1" u="sng" dirty="0">
              <a:solidFill>
                <a:schemeClr val="bg2"/>
              </a:solidFill>
              <a:latin typeface="+mj-lt"/>
            </a:endParaRPr>
          </a:p>
          <a:p>
            <a:pPr marL="742950" lvl="1" indent="-285750" algn="just" fontAlgn="auto">
              <a:lnSpc>
                <a:spcPct val="150000"/>
              </a:lnSpc>
              <a:buSzPct val="50000"/>
              <a:buFont typeface="Wingdings" panose="05000000000000000000" charset="0"/>
              <a:buChar char=""/>
            </a:pPr>
            <a:r>
              <a:rPr lang="en-US" sz="1600" b="1" u="sng" dirty="0">
                <a:solidFill>
                  <a:schemeClr val="bg2"/>
                </a:solidFill>
                <a:latin typeface="+mj-lt"/>
              </a:rPr>
              <a:t>Testing documents     </a:t>
            </a:r>
            <a:endParaRPr lang="en-US" sz="1600" b="1" u="sng" dirty="0">
              <a:solidFill>
                <a:schemeClr val="bg2"/>
              </a:solidFill>
              <a:latin typeface="+mj-lt"/>
            </a:endParaRPr>
          </a:p>
          <a:p>
            <a:pPr marL="742950" lvl="1" indent="-285750" algn="just" fontAlgn="auto">
              <a:lnSpc>
                <a:spcPct val="150000"/>
              </a:lnSpc>
              <a:buSzPct val="50000"/>
              <a:buFont typeface="Wingdings" panose="05000000000000000000" charset="0"/>
              <a:buChar char=""/>
            </a:pPr>
            <a:r>
              <a:rPr lang="en-US" sz="1600" b="1" u="sng" dirty="0">
                <a:solidFill>
                  <a:schemeClr val="bg2"/>
                </a:solidFill>
                <a:latin typeface="+mj-lt"/>
              </a:rPr>
              <a:t>Other documents (As we need)</a:t>
            </a:r>
            <a:endParaRPr lang="en-US" sz="1600" b="1" u="sng" dirty="0">
              <a:solidFill>
                <a:schemeClr val="bg2"/>
              </a:solidFill>
              <a:latin typeface="+mj-lt"/>
            </a:endParaRPr>
          </a:p>
        </p:txBody>
      </p:sp>
      <p:pic>
        <p:nvPicPr>
          <p:cNvPr id="3" name="图片 2" descr="pug"/>
          <p:cNvPicPr>
            <a:picLocks noChangeAspect="1"/>
          </p:cNvPicPr>
          <p:nvPr/>
        </p:nvPicPr>
        <p:blipFill>
          <a:blip r:embed="rId1"/>
          <a:stretch>
            <a:fillRect/>
          </a:stretch>
        </p:blipFill>
        <p:spPr>
          <a:xfrm>
            <a:off x="-100965" y="-671830"/>
            <a:ext cx="3488055" cy="2588260"/>
          </a:xfrm>
          <a:prstGeom prst="rect">
            <a:avLst/>
          </a:prstGeom>
        </p:spPr>
      </p:pic>
      <p:sp>
        <p:nvSpPr>
          <p:cNvPr id="41" name="Rectangle 40"/>
          <p:cNvSpPr/>
          <p:nvPr/>
        </p:nvSpPr>
        <p:spPr>
          <a:xfrm>
            <a:off x="8225529" y="279215"/>
            <a:ext cx="3574846" cy="368300"/>
          </a:xfrm>
          <a:prstGeom prst="rect">
            <a:avLst/>
          </a:prstGeom>
        </p:spPr>
        <p:txBody>
          <a:bodyPr wrap="square">
            <a:spAutoFit/>
          </a:bodyPr>
          <a:p>
            <a:pPr algn="r">
              <a:lnSpc>
                <a:spcPct val="150000"/>
              </a:lnSpc>
            </a:pPr>
            <a:r>
              <a:rPr lang="en-US" sz="1200" dirty="0">
                <a:cs typeface="Poppins" panose="02000000000000000000" pitchFamily="2" charset="0"/>
              </a:rPr>
              <a:t>Technical </a:t>
            </a:r>
            <a:r>
              <a:rPr lang="en-US" sz="1200" dirty="0">
                <a:cs typeface="Poppins" panose="02000000000000000000" pitchFamily="2" charset="0"/>
              </a:rPr>
              <a:t>Process</a:t>
            </a:r>
            <a:endParaRPr lang="en-US" sz="1200" dirty="0">
              <a:cs typeface="Poppins" panose="02000000000000000000" pitchFamily="2" charset="0"/>
            </a:endParaRPr>
          </a:p>
        </p:txBody>
      </p:sp>
      <p:sp>
        <p:nvSpPr>
          <p:cNvPr id="60" name="Freeform 11"/>
          <p:cNvSpPr>
            <a:spLocks noEditPoints="1"/>
          </p:cNvSpPr>
          <p:nvPr/>
        </p:nvSpPr>
        <p:spPr bwMode="auto">
          <a:xfrm>
            <a:off x="8195848" y="37395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p>
            <a:endParaRPr lang="en-ID"/>
          </a:p>
        </p:txBody>
      </p:sp>
      <p:sp>
        <p:nvSpPr>
          <p:cNvPr id="4" name="Rectangle 50"/>
          <p:cNvSpPr/>
          <p:nvPr/>
        </p:nvSpPr>
        <p:spPr>
          <a:xfrm>
            <a:off x="477265" y="6292038"/>
            <a:ext cx="3574846" cy="414020"/>
          </a:xfrm>
          <a:prstGeom prst="rect">
            <a:avLst/>
          </a:prstGeom>
        </p:spPr>
        <p:txBody>
          <a:bodyPr wrap="square">
            <a:spAutoFit/>
          </a:bodyPr>
          <a:p>
            <a:pPr>
              <a:lnSpc>
                <a:spcPct val="150000"/>
              </a:lnSpc>
            </a:pPr>
            <a:r>
              <a:rPr lang="en-US" sz="1400" dirty="0">
                <a:solidFill>
                  <a:schemeClr val="accent4"/>
                </a:solidFill>
                <a:cs typeface="Poppins" panose="02000000000000000000" pitchFamily="2" charset="0"/>
              </a:rPr>
              <a:t>Enchanted Movie </a:t>
            </a:r>
            <a:r>
              <a:rPr lang="en-US" sz="1400" dirty="0">
                <a:solidFill>
                  <a:schemeClr val="accent4"/>
                </a:solidFill>
                <a:cs typeface="Poppins" panose="02000000000000000000" pitchFamily="2" charset="0"/>
              </a:rPr>
              <a:t>Application</a:t>
            </a:r>
            <a:endParaRPr lang="en-US" sz="1400" dirty="0">
              <a:solidFill>
                <a:schemeClr val="accent4"/>
              </a:solidFill>
              <a:cs typeface="Poppins" panose="02000000000000000000" pitchFamily="2" charset="0"/>
            </a:endParaRPr>
          </a:p>
        </p:txBody>
      </p:sp>
      <p:sp>
        <p:nvSpPr>
          <p:cNvPr id="5" name="Rectangle 51"/>
          <p:cNvSpPr/>
          <p:nvPr/>
        </p:nvSpPr>
        <p:spPr>
          <a:xfrm>
            <a:off x="477265" y="5029378"/>
            <a:ext cx="3574846" cy="501650"/>
          </a:xfrm>
          <a:prstGeom prst="rect">
            <a:avLst/>
          </a:prstGeom>
        </p:spPr>
        <p:txBody>
          <a:bodyPr wrap="square">
            <a:spAutoFit/>
          </a:bodyPr>
          <a:p>
            <a:pPr>
              <a:lnSpc>
                <a:spcPts val="1600"/>
              </a:lnSpc>
            </a:pPr>
            <a:r>
              <a:rPr lang="en-US" sz="1100" dirty="0">
                <a:solidFill>
                  <a:schemeClr val="accent4"/>
                </a:solidFill>
                <a:cs typeface="Poppins" panose="02000000000000000000" pitchFamily="2" charset="0"/>
              </a:rPr>
              <a:t>Enchanted</a:t>
            </a:r>
            <a:endParaRPr lang="en-US" sz="1100" dirty="0">
              <a:solidFill>
                <a:schemeClr val="accent4"/>
              </a:solidFill>
              <a:cs typeface="Poppins" panose="02000000000000000000" pitchFamily="2" charset="0"/>
            </a:endParaRPr>
          </a:p>
          <a:p>
            <a:pPr>
              <a:lnSpc>
                <a:spcPts val="1600"/>
              </a:lnSpc>
            </a:pPr>
            <a:r>
              <a:rPr lang="en-US" sz="1100" dirty="0">
                <a:solidFill>
                  <a:schemeClr val="accent4"/>
                </a:solidFill>
                <a:cs typeface="Poppins" panose="02000000000000000000" pitchFamily="2" charset="0"/>
              </a:rPr>
              <a:t>Movie —</a:t>
            </a:r>
            <a:endParaRPr lang="en-US" sz="1100" dirty="0">
              <a:solidFill>
                <a:schemeClr val="accent4"/>
              </a:solidFill>
              <a:cs typeface="Poppins"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500" fill="hold"/>
                                        <p:tgtEl>
                                          <p:spTgt spid="50"/>
                                        </p:tgtEl>
                                        <p:attrNameLst>
                                          <p:attrName>ppt_x</p:attrName>
                                        </p:attrNameLst>
                                      </p:cBhvr>
                                      <p:tavLst>
                                        <p:tav tm="0">
                                          <p:val>
                                            <p:strVal val="#ppt_x"/>
                                          </p:val>
                                        </p:tav>
                                        <p:tav tm="100000">
                                          <p:val>
                                            <p:strVal val="#ppt_x"/>
                                          </p:val>
                                        </p:tav>
                                      </p:tavLst>
                                    </p:anim>
                                    <p:anim calcmode="lin" valueType="num">
                                      <p:cBhvr additive="base">
                                        <p:cTn id="8" dur="500" fill="hold"/>
                                        <p:tgtEl>
                                          <p:spTgt spid="50"/>
                                        </p:tgtEl>
                                        <p:attrNameLst>
                                          <p:attrName>ppt_y</p:attrName>
                                        </p:attrNameLst>
                                      </p:cBhvr>
                                      <p:tavLst>
                                        <p:tav tm="0">
                                          <p:val>
                                            <p:strVal val="1+#ppt_h/2"/>
                                          </p:val>
                                        </p:tav>
                                        <p:tav tm="100000">
                                          <p:val>
                                            <p:strVal val="#ppt_y"/>
                                          </p:val>
                                        </p:tav>
                                      </p:tavLst>
                                    </p:anim>
                                  </p:childTnLst>
                                </p:cTn>
                              </p:par>
                              <p:par>
                                <p:cTn id="9" presetID="22" presetClass="entr" presetSubtype="4" fill="hold" grpId="0" nodeType="with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down)">
                                      <p:cBhvr>
                                        <p:cTn id="11" dur="600"/>
                                        <p:tgtEl>
                                          <p:spTgt spid="41"/>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60"/>
                                        </p:tgtEl>
                                        <p:attrNameLst>
                                          <p:attrName>style.visibility</p:attrName>
                                        </p:attrNameLst>
                                      </p:cBhvr>
                                      <p:to>
                                        <p:strVal val="visible"/>
                                      </p:to>
                                    </p:set>
                                    <p:animEffect transition="in" filter="wipe(down)">
                                      <p:cBhvr>
                                        <p:cTn id="14" dur="600"/>
                                        <p:tgtEl>
                                          <p:spTgt spid="60"/>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600"/>
                                        <p:tgtEl>
                                          <p:spTgt spid="5"/>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down)">
                                      <p:cBhvr>
                                        <p:cTn id="20" dur="6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41" grpId="0"/>
      <p:bldP spid="60" grpId="0" bldLvl="0" animBg="1"/>
      <p:bldP spid="4"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椭圆 10"/>
          <p:cNvSpPr/>
          <p:nvPr/>
        </p:nvSpPr>
        <p:spPr>
          <a:xfrm>
            <a:off x="2789158" y="374417"/>
            <a:ext cx="6514915" cy="6220878"/>
          </a:xfrm>
          <a:prstGeom prst="ellipse">
            <a:avLst/>
          </a:prstGeom>
          <a:gradFill flip="none" rotWithShape="1">
            <a:gsLst>
              <a:gs pos="29000">
                <a:srgbClr val="FCCCA7">
                  <a:alpha val="11000"/>
                </a:srgbClr>
              </a:gs>
              <a:gs pos="73000">
                <a:srgbClr val="FCBD96"/>
              </a:gs>
              <a:gs pos="100000">
                <a:srgbClr val="FCCEAC"/>
              </a:gs>
            </a:gsLst>
            <a:lin ang="1800000" scaled="0"/>
            <a:tileRect/>
          </a:gradFill>
          <a:ln>
            <a:noFill/>
          </a:ln>
          <a:effectLst>
            <a:softEdge rad="927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Rectangle 28"/>
          <p:cNvSpPr/>
          <p:nvPr/>
        </p:nvSpPr>
        <p:spPr>
          <a:xfrm>
            <a:off x="2056020" y="6304738"/>
            <a:ext cx="8078687" cy="553085"/>
          </a:xfrm>
          <a:prstGeom prst="rect">
            <a:avLst/>
          </a:prstGeom>
        </p:spPr>
        <p:txBody>
          <a:bodyPr wrap="square">
            <a:spAutoFit/>
          </a:bodyPr>
          <a:lstStyle/>
          <a:p>
            <a:pPr algn="ctr">
              <a:lnSpc>
                <a:spcPct val="150000"/>
              </a:lnSpc>
            </a:pPr>
            <a:r>
              <a:rPr lang="en-US" sz="1000" dirty="0">
                <a:cs typeface="Poppins" panose="02000000000000000000" pitchFamily="2" charset="0"/>
              </a:rPr>
              <a:t>- </a:t>
            </a:r>
            <a:r>
              <a:rPr lang="en-US" sz="1000" dirty="0">
                <a:solidFill>
                  <a:srgbClr val="26337B"/>
                </a:solidFill>
                <a:cs typeface="Poppins" panose="02000000000000000000" pitchFamily="2" charset="0"/>
                <a:sym typeface="+mn-ea"/>
              </a:rPr>
              <a:t>Resource Requirements -</a:t>
            </a:r>
            <a:endParaRPr lang="en-US" sz="1000" dirty="0">
              <a:solidFill>
                <a:srgbClr val="26337B"/>
              </a:solidFill>
              <a:cs typeface="Poppins" panose="02000000000000000000" pitchFamily="2" charset="0"/>
              <a:sym typeface="+mn-ea"/>
            </a:endParaRPr>
          </a:p>
          <a:p>
            <a:pPr algn="ctr">
              <a:lnSpc>
                <a:spcPct val="150000"/>
              </a:lnSpc>
            </a:pPr>
            <a:r>
              <a:rPr lang="en-US" sz="1000" dirty="0">
                <a:cs typeface="Poppins" panose="02000000000000000000" pitchFamily="2" charset="0"/>
              </a:rPr>
              <a:t> </a:t>
            </a:r>
            <a:endParaRPr lang="en-US" sz="1000" dirty="0">
              <a:cs typeface="Poppins" panose="02000000000000000000" pitchFamily="2" charset="0"/>
            </a:endParaRPr>
          </a:p>
        </p:txBody>
      </p:sp>
      <p:sp>
        <p:nvSpPr>
          <p:cNvPr id="41" name="Rectangle 40"/>
          <p:cNvSpPr/>
          <p:nvPr/>
        </p:nvSpPr>
        <p:spPr>
          <a:xfrm>
            <a:off x="8369039" y="434155"/>
            <a:ext cx="3574846" cy="368300"/>
          </a:xfrm>
          <a:prstGeom prst="rect">
            <a:avLst/>
          </a:prstGeom>
        </p:spPr>
        <p:txBody>
          <a:bodyPr wrap="square">
            <a:spAutoFit/>
          </a:bodyPr>
          <a:p>
            <a:pPr algn="r">
              <a:lnSpc>
                <a:spcPct val="150000"/>
              </a:lnSpc>
            </a:pPr>
            <a:r>
              <a:rPr lang="en-US" sz="1200" dirty="0">
                <a:solidFill>
                  <a:srgbClr val="26337B"/>
                </a:solidFill>
                <a:cs typeface="Poppins" panose="02000000000000000000" pitchFamily="2" charset="0"/>
                <a:sym typeface="+mn-ea"/>
              </a:rPr>
              <a:t>Resource Requirements</a:t>
            </a:r>
            <a:endParaRPr lang="en-US" sz="1200" dirty="0">
              <a:solidFill>
                <a:srgbClr val="26337B"/>
              </a:solidFill>
              <a:cs typeface="Poppins" panose="02000000000000000000" pitchFamily="2" charset="0"/>
              <a:sym typeface="+mn-ea"/>
            </a:endParaRPr>
          </a:p>
        </p:txBody>
      </p:sp>
      <p:pic>
        <p:nvPicPr>
          <p:cNvPr id="15" name="图片 14" descr="海事logo 2 (2)"/>
          <p:cNvPicPr>
            <a:picLocks noChangeAspect="1"/>
          </p:cNvPicPr>
          <p:nvPr/>
        </p:nvPicPr>
        <p:blipFill>
          <a:blip r:embed="rId1"/>
          <a:stretch>
            <a:fillRect/>
          </a:stretch>
        </p:blipFill>
        <p:spPr>
          <a:xfrm>
            <a:off x="-109855" y="-687705"/>
            <a:ext cx="3617595" cy="2612390"/>
          </a:xfrm>
          <a:prstGeom prst="rect">
            <a:avLst/>
          </a:prstGeom>
        </p:spPr>
      </p:pic>
      <p:sp>
        <p:nvSpPr>
          <p:cNvPr id="4" name="Freeform 11"/>
          <p:cNvSpPr>
            <a:spLocks noEditPoints="1"/>
          </p:cNvSpPr>
          <p:nvPr/>
        </p:nvSpPr>
        <p:spPr bwMode="auto">
          <a:xfrm>
            <a:off x="5948583"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p>
            <a:endParaRPr lang="en-ID"/>
          </a:p>
        </p:txBody>
      </p:sp>
      <p:graphicFrame>
        <p:nvGraphicFramePr>
          <p:cNvPr id="3" name="表格 2"/>
          <p:cNvGraphicFramePr/>
          <p:nvPr>
            <p:custDataLst>
              <p:tags r:id="rId2"/>
            </p:custDataLst>
          </p:nvPr>
        </p:nvGraphicFramePr>
        <p:xfrm>
          <a:off x="2105660" y="1209675"/>
          <a:ext cx="7749540" cy="4881880"/>
        </p:xfrm>
        <a:graphic>
          <a:graphicData uri="http://schemas.openxmlformats.org/drawingml/2006/table">
            <a:tbl>
              <a:tblPr firstRow="1" bandRow="1">
                <a:effectLst>
                  <a:outerShdw blurRad="50800" dist="38100" algn="l" rotWithShape="0">
                    <a:schemeClr val="tx1">
                      <a:alpha val="23000"/>
                    </a:schemeClr>
                  </a:outerShdw>
                </a:effectLst>
                <a:tableStyleId>{5C22544A-7EE6-4342-B048-85BDC9FD1C3A}</a:tableStyleId>
              </a:tblPr>
              <a:tblGrid>
                <a:gridCol w="4008120"/>
                <a:gridCol w="3741420"/>
              </a:tblGrid>
              <a:tr h="518160">
                <a:tc>
                  <a:txBody>
                    <a:bodyPr/>
                    <a:p>
                      <a:pPr algn="ctr">
                        <a:buNone/>
                      </a:pPr>
                      <a:r>
                        <a:rPr lang="en-US" altLang="zh-CN" sz="1600">
                          <a:solidFill>
                            <a:srgbClr val="223380"/>
                          </a:solidFill>
                        </a:rPr>
                        <a:t>Category</a:t>
                      </a:r>
                      <a:endParaRPr lang="en-US" altLang="zh-CN" sz="16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600">
                          <a:solidFill>
                            <a:srgbClr val="223380"/>
                          </a:solidFill>
                        </a:rPr>
                        <a:t>Resource Requirement</a:t>
                      </a:r>
                      <a:endParaRPr lang="en-US" altLang="zh-CN" sz="16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640080">
                <a:tc>
                  <a:txBody>
                    <a:bodyPr/>
                    <a:p>
                      <a:pPr algn="ctr">
                        <a:lnSpc>
                          <a:spcPct val="150000"/>
                        </a:lnSpc>
                        <a:buNone/>
                      </a:pPr>
                      <a:r>
                        <a:rPr lang="zh-CN" altLang="en-US" sz="1400" b="1">
                          <a:solidFill>
                            <a:srgbClr val="223380"/>
                          </a:solidFill>
                          <a:latin typeface="Arial Bold" panose="020B0604020202020204" charset="0"/>
                        </a:rPr>
                        <a:t>Front-end development tool</a:t>
                      </a:r>
                      <a:endParaRPr lang="zh-CN" altLang="en-US" sz="14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400">
                          <a:ln>
                            <a:noFill/>
                          </a:ln>
                          <a:solidFill>
                            <a:srgbClr val="223380"/>
                          </a:solidFill>
                          <a:effectLst/>
                        </a:rPr>
                        <a:t>Xcode</a:t>
                      </a:r>
                      <a:endParaRPr lang="en-US" altLang="zh-CN" sz="14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683260">
                <a:tc>
                  <a:txBody>
                    <a:bodyPr/>
                    <a:p>
                      <a:pPr algn="ctr">
                        <a:lnSpc>
                          <a:spcPct val="150000"/>
                        </a:lnSpc>
                        <a:buNone/>
                      </a:pPr>
                      <a:r>
                        <a:rPr sz="1400" b="1">
                          <a:solidFill>
                            <a:srgbClr val="223380"/>
                          </a:solidFill>
                          <a:latin typeface="Arial Bold" panose="020B0604020202020204" charset="0"/>
                        </a:rPr>
                        <a:t>Back-end development tool</a:t>
                      </a:r>
                      <a:endParaRPr sz="14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sz="1400">
                          <a:solidFill>
                            <a:srgbClr val="223380"/>
                          </a:solidFill>
                        </a:rPr>
                        <a:t>Pycharm</a:t>
                      </a:r>
                      <a:endParaRPr lang="en-US" sz="14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634365">
                <a:tc>
                  <a:txBody>
                    <a:bodyPr/>
                    <a:p>
                      <a:pPr algn="ctr">
                        <a:lnSpc>
                          <a:spcPct val="150000"/>
                        </a:lnSpc>
                        <a:buNone/>
                      </a:pPr>
                      <a:r>
                        <a:rPr sz="1400" b="1">
                          <a:solidFill>
                            <a:srgbClr val="223380"/>
                          </a:solidFill>
                        </a:rPr>
                        <a:t>Other development tools</a:t>
                      </a:r>
                      <a:endParaRPr sz="14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sz="1400">
                          <a:solidFill>
                            <a:srgbClr val="223380"/>
                          </a:solidFill>
                        </a:rPr>
                        <a:t>Docker</a:t>
                      </a:r>
                      <a:r>
                        <a:rPr lang="zh-CN" altLang="en-US" sz="1400">
                          <a:solidFill>
                            <a:srgbClr val="223380"/>
                          </a:solidFill>
                          <a:ea typeface="宋体" charset="0"/>
                        </a:rPr>
                        <a:t>、</a:t>
                      </a:r>
                      <a:r>
                        <a:rPr lang="en-US" altLang="zh-CN" sz="1400">
                          <a:solidFill>
                            <a:srgbClr val="223380"/>
                          </a:solidFill>
                          <a:ea typeface="宋体" charset="0"/>
                        </a:rPr>
                        <a:t>Git</a:t>
                      </a:r>
                      <a:endParaRPr lang="en-US" altLang="zh-CN" sz="1400">
                        <a:solidFill>
                          <a:srgbClr val="223380"/>
                        </a:solidFill>
                        <a:ea typeface="宋体"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516255">
                <a:tc>
                  <a:txBody>
                    <a:bodyPr/>
                    <a:p>
                      <a:pPr algn="ctr">
                        <a:lnSpc>
                          <a:spcPct val="150000"/>
                        </a:lnSpc>
                        <a:buNone/>
                      </a:pPr>
                      <a:r>
                        <a:rPr lang="en-US" altLang="zh-CN" sz="1400" b="1">
                          <a:solidFill>
                            <a:srgbClr val="223380"/>
                          </a:solidFill>
                          <a:latin typeface="Arial Bold" panose="020B0604020202020204" charset="0"/>
                        </a:rPr>
                        <a:t>Collaboration platforms</a:t>
                      </a:r>
                      <a:endParaRPr lang="en-US" altLang="zh-CN" sz="14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sz="1400">
                          <a:solidFill>
                            <a:srgbClr val="223380"/>
                          </a:solidFill>
                        </a:rPr>
                        <a:t>Wolai</a:t>
                      </a:r>
                      <a:r>
                        <a:rPr lang="zh-CN" altLang="en-US" sz="1400">
                          <a:solidFill>
                            <a:srgbClr val="223380"/>
                          </a:solidFill>
                          <a:ea typeface="宋体" charset="0"/>
                        </a:rPr>
                        <a:t>、</a:t>
                      </a:r>
                      <a:r>
                        <a:rPr lang="en-US" altLang="zh-CN" sz="1400">
                          <a:solidFill>
                            <a:srgbClr val="223380"/>
                          </a:solidFill>
                          <a:ea typeface="宋体" charset="0"/>
                        </a:rPr>
                        <a:t>GitHub</a:t>
                      </a:r>
                      <a:endParaRPr lang="en-US" altLang="zh-CN" sz="1400">
                        <a:solidFill>
                          <a:srgbClr val="223380"/>
                        </a:solidFill>
                        <a:ea typeface="宋体"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932815">
                <a:tc>
                  <a:txBody>
                    <a:bodyPr/>
                    <a:p>
                      <a:pPr algn="ctr">
                        <a:lnSpc>
                          <a:spcPct val="150000"/>
                        </a:lnSpc>
                        <a:buNone/>
                      </a:pPr>
                      <a:r>
                        <a:rPr sz="1400" b="1">
                          <a:solidFill>
                            <a:srgbClr val="223380"/>
                          </a:solidFill>
                          <a:latin typeface="Arial Bold" panose="020B0604020202020204" charset="0"/>
                        </a:rPr>
                        <a:t>Development devices</a:t>
                      </a:r>
                      <a:endParaRPr sz="14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zh-CN" altLang="en-US" sz="1400">
                          <a:solidFill>
                            <a:srgbClr val="223380"/>
                          </a:solidFill>
                        </a:rPr>
                        <a:t>Two Windows PCs</a:t>
                      </a:r>
                      <a:endParaRPr lang="zh-CN" altLang="en-US" sz="1400">
                        <a:solidFill>
                          <a:srgbClr val="223380"/>
                        </a:solidFill>
                      </a:endParaRPr>
                    </a:p>
                    <a:p>
                      <a:pPr algn="ctr">
                        <a:buNone/>
                      </a:pPr>
                      <a:r>
                        <a:rPr lang="zh-CN" altLang="en-US" sz="1400">
                          <a:solidFill>
                            <a:srgbClr val="223380"/>
                          </a:solidFill>
                        </a:rPr>
                        <a:t>one MacBook</a:t>
                      </a:r>
                      <a:endParaRPr lang="zh-CN" altLang="en-US" sz="1400">
                        <a:solidFill>
                          <a:srgbClr val="223380"/>
                        </a:solidFill>
                      </a:endParaRPr>
                    </a:p>
                    <a:p>
                      <a:pPr algn="ctr">
                        <a:buNone/>
                      </a:pPr>
                      <a:r>
                        <a:rPr lang="zh-CN" altLang="en-US" sz="1400">
                          <a:solidFill>
                            <a:srgbClr val="223380"/>
                          </a:solidFill>
                        </a:rPr>
                        <a:t> one CentOS7 server</a:t>
                      </a:r>
                      <a:endParaRPr lang="zh-CN" altLang="en-US" sz="14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956945">
                <a:tc>
                  <a:txBody>
                    <a:bodyPr/>
                    <a:p>
                      <a:pPr algn="ctr">
                        <a:lnSpc>
                          <a:spcPct val="150000"/>
                        </a:lnSpc>
                        <a:buNone/>
                      </a:pPr>
                      <a:r>
                        <a:rPr sz="1400" b="1">
                          <a:solidFill>
                            <a:srgbClr val="223380"/>
                          </a:solidFill>
                          <a:latin typeface="Arial Bold" panose="020B0604020202020204" charset="0"/>
                        </a:rPr>
                        <a:t>Classroom Demonstrations</a:t>
                      </a:r>
                      <a:endParaRPr sz="14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zh-CN" altLang="en-US" sz="1400">
                          <a:solidFill>
                            <a:srgbClr val="223380"/>
                          </a:solidFill>
                        </a:rPr>
                        <a:t>The independent development location determined by the team</a:t>
                      </a:r>
                      <a:endParaRPr lang="zh-CN" altLang="en-US" sz="14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300">
        <p14:pan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750"/>
                                        <p:tgtEl>
                                          <p:spTgt spid="29"/>
                                        </p:tgtEl>
                                      </p:cBhvr>
                                    </p:animEffect>
                                    <p:anim calcmode="lin" valueType="num">
                                      <p:cBhvr>
                                        <p:cTn id="8" dur="750" fill="hold"/>
                                        <p:tgtEl>
                                          <p:spTgt spid="29"/>
                                        </p:tgtEl>
                                        <p:attrNameLst>
                                          <p:attrName>ppt_x</p:attrName>
                                        </p:attrNameLst>
                                      </p:cBhvr>
                                      <p:tavLst>
                                        <p:tav tm="0">
                                          <p:val>
                                            <p:strVal val="#ppt_x"/>
                                          </p:val>
                                        </p:tav>
                                        <p:tav tm="100000">
                                          <p:val>
                                            <p:strVal val="#ppt_x"/>
                                          </p:val>
                                        </p:tav>
                                      </p:tavLst>
                                    </p:anim>
                                    <p:anim calcmode="lin" valueType="num">
                                      <p:cBhvr>
                                        <p:cTn id="9" dur="675" decel="100000" fill="hold"/>
                                        <p:tgtEl>
                                          <p:spTgt spid="29"/>
                                        </p:tgtEl>
                                        <p:attrNameLst>
                                          <p:attrName>ppt_y</p:attrName>
                                        </p:attrNameLst>
                                      </p:cBhvr>
                                      <p:tavLst>
                                        <p:tav tm="0">
                                          <p:val>
                                            <p:strVal val="#ppt_y+1"/>
                                          </p:val>
                                        </p:tav>
                                        <p:tav tm="100000">
                                          <p:val>
                                            <p:strVal val="#ppt_y-.03"/>
                                          </p:val>
                                        </p:tav>
                                      </p:tavLst>
                                    </p:anim>
                                    <p:anim calcmode="lin" valueType="num">
                                      <p:cBhvr>
                                        <p:cTn id="10" dur="75" accel="100000" fill="hold">
                                          <p:stCondLst>
                                            <p:cond delay="675"/>
                                          </p:stCondLst>
                                        </p:cTn>
                                        <p:tgtEl>
                                          <p:spTgt spid="29"/>
                                        </p:tgtEl>
                                        <p:attrNameLst>
                                          <p:attrName>ppt_y</p:attrName>
                                        </p:attrNameLst>
                                      </p:cBhvr>
                                      <p:tavLst>
                                        <p:tav tm="0">
                                          <p:val>
                                            <p:strVal val="#ppt_y-.03"/>
                                          </p:val>
                                        </p:tav>
                                        <p:tav tm="100000">
                                          <p:val>
                                            <p:strVal val="#ppt_y"/>
                                          </p:val>
                                        </p:tav>
                                      </p:tavLst>
                                    </p:anim>
                                  </p:childTnLst>
                                </p:cTn>
                              </p:par>
                              <p:par>
                                <p:cTn id="11" presetID="22" presetClass="entr" presetSubtype="4"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wipe(down)">
                                      <p:cBhvr>
                                        <p:cTn id="13" dur="600"/>
                                        <p:tgtEl>
                                          <p:spTgt spid="4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6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41" grpId="0"/>
      <p:bldP spid="4"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just" fontAlgn="auto">
              <a:lnSpc>
                <a:spcPct val="150000"/>
              </a:lnSpc>
            </a:pPr>
            <a:endParaRPr lang="en-US" sz="1400" b="1" dirty="0">
              <a:solidFill>
                <a:schemeClr val="tx1"/>
              </a:solidFill>
              <a:latin typeface="+mj-lt"/>
              <a:sym typeface="+mn-ea"/>
            </a:endParaRPr>
          </a:p>
        </p:txBody>
      </p:sp>
      <p:sp>
        <p:nvSpPr>
          <p:cNvPr id="11" name="椭圆 10"/>
          <p:cNvSpPr/>
          <p:nvPr/>
        </p:nvSpPr>
        <p:spPr>
          <a:xfrm>
            <a:off x="2838053" y="373782"/>
            <a:ext cx="6514915" cy="6220878"/>
          </a:xfrm>
          <a:prstGeom prst="ellipse">
            <a:avLst/>
          </a:prstGeom>
          <a:gradFill flip="none" rotWithShape="1">
            <a:gsLst>
              <a:gs pos="29000">
                <a:srgbClr val="FCCCA7">
                  <a:alpha val="11000"/>
                </a:srgbClr>
              </a:gs>
              <a:gs pos="73000">
                <a:srgbClr val="FCBD96"/>
              </a:gs>
              <a:gs pos="100000">
                <a:srgbClr val="FCCEAC"/>
              </a:gs>
            </a:gsLst>
            <a:lin ang="1800000" scaled="0"/>
            <a:tileRect/>
          </a:gradFill>
          <a:ln>
            <a:noFill/>
          </a:ln>
          <a:effectLst>
            <a:softEdge rad="927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Rectangle 28"/>
          <p:cNvSpPr/>
          <p:nvPr/>
        </p:nvSpPr>
        <p:spPr>
          <a:xfrm>
            <a:off x="2056020" y="6272353"/>
            <a:ext cx="8078687" cy="321945"/>
          </a:xfrm>
          <a:prstGeom prst="rect">
            <a:avLst/>
          </a:prstGeom>
        </p:spPr>
        <p:txBody>
          <a:bodyPr wrap="square">
            <a:spAutoFit/>
          </a:bodyPr>
          <a:lstStyle/>
          <a:p>
            <a:pPr algn="ctr">
              <a:lnSpc>
                <a:spcPct val="150000"/>
              </a:lnSpc>
            </a:pPr>
            <a:r>
              <a:rPr lang="en-US" sz="1000" dirty="0">
                <a:cs typeface="Poppins" panose="02000000000000000000" pitchFamily="2" charset="0"/>
              </a:rPr>
              <a:t>- Personnel position schedule -</a:t>
            </a:r>
            <a:endParaRPr lang="en-US" sz="1000" dirty="0">
              <a:cs typeface="Poppins" panose="02000000000000000000" pitchFamily="2" charset="0"/>
            </a:endParaRPr>
          </a:p>
        </p:txBody>
      </p:sp>
      <p:sp>
        <p:nvSpPr>
          <p:cNvPr id="41" name="Rectangle 40"/>
          <p:cNvSpPr/>
          <p:nvPr/>
        </p:nvSpPr>
        <p:spPr>
          <a:xfrm>
            <a:off x="8369039" y="434155"/>
            <a:ext cx="3574846" cy="368300"/>
          </a:xfrm>
          <a:prstGeom prst="rect">
            <a:avLst/>
          </a:prstGeom>
        </p:spPr>
        <p:txBody>
          <a:bodyPr wrap="square">
            <a:spAutoFit/>
          </a:bodyPr>
          <a:p>
            <a:pPr algn="r">
              <a:lnSpc>
                <a:spcPct val="150000"/>
              </a:lnSpc>
            </a:pPr>
            <a:r>
              <a:rPr lang="en-US" sz="1200" dirty="0">
                <a:solidFill>
                  <a:srgbClr val="26337B"/>
                </a:solidFill>
                <a:cs typeface="Poppins" panose="02000000000000000000" pitchFamily="2" charset="0"/>
                <a:sym typeface="+mn-ea"/>
              </a:rPr>
              <a:t>Stuffing Management </a:t>
            </a:r>
            <a:r>
              <a:rPr lang="en-US" sz="1200" dirty="0">
                <a:solidFill>
                  <a:srgbClr val="26337B"/>
                </a:solidFill>
                <a:cs typeface="Poppins" panose="02000000000000000000" pitchFamily="2" charset="0"/>
                <a:sym typeface="+mn-ea"/>
              </a:rPr>
              <a:t>Plan</a:t>
            </a:r>
            <a:endParaRPr lang="en-US" sz="1200" dirty="0">
              <a:solidFill>
                <a:srgbClr val="26337B"/>
              </a:solidFill>
              <a:cs typeface="Poppins" panose="02000000000000000000" pitchFamily="2" charset="0"/>
              <a:sym typeface="+mn-ea"/>
            </a:endParaRPr>
          </a:p>
        </p:txBody>
      </p:sp>
      <p:pic>
        <p:nvPicPr>
          <p:cNvPr id="15" name="图片 14" descr="海事logo 2 (2)"/>
          <p:cNvPicPr>
            <a:picLocks noChangeAspect="1"/>
          </p:cNvPicPr>
          <p:nvPr/>
        </p:nvPicPr>
        <p:blipFill>
          <a:blip r:embed="rId1"/>
          <a:stretch>
            <a:fillRect/>
          </a:stretch>
        </p:blipFill>
        <p:spPr>
          <a:xfrm>
            <a:off x="-109855" y="-687705"/>
            <a:ext cx="3617595" cy="2612390"/>
          </a:xfrm>
          <a:prstGeom prst="rect">
            <a:avLst/>
          </a:prstGeom>
        </p:spPr>
      </p:pic>
      <p:sp>
        <p:nvSpPr>
          <p:cNvPr id="4" name="Freeform 11"/>
          <p:cNvSpPr>
            <a:spLocks noEditPoints="1"/>
          </p:cNvSpPr>
          <p:nvPr/>
        </p:nvSpPr>
        <p:spPr bwMode="auto">
          <a:xfrm>
            <a:off x="5948583" y="52889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p>
            <a:endParaRPr lang="en-ID"/>
          </a:p>
        </p:txBody>
      </p:sp>
      <p:graphicFrame>
        <p:nvGraphicFramePr>
          <p:cNvPr id="3" name="表格 2"/>
          <p:cNvGraphicFramePr/>
          <p:nvPr>
            <p:custDataLst>
              <p:tags r:id="rId2"/>
            </p:custDataLst>
          </p:nvPr>
        </p:nvGraphicFramePr>
        <p:xfrm>
          <a:off x="2220595" y="3318510"/>
          <a:ext cx="7749540" cy="4881880"/>
        </p:xfrm>
        <a:graphic>
          <a:graphicData uri="http://schemas.openxmlformats.org/drawingml/2006/table">
            <a:tbl>
              <a:tblPr firstRow="1" bandRow="1">
                <a:effectLst>
                  <a:outerShdw blurRad="50800" dist="38100" algn="l" rotWithShape="0">
                    <a:schemeClr val="tx1">
                      <a:alpha val="23000"/>
                    </a:schemeClr>
                  </a:outerShdw>
                </a:effectLst>
                <a:tableStyleId>{5C22544A-7EE6-4342-B048-85BDC9FD1C3A}</a:tableStyleId>
              </a:tblPr>
              <a:tblGrid>
                <a:gridCol w="2703089"/>
                <a:gridCol w="2523225"/>
                <a:gridCol w="2523226"/>
              </a:tblGrid>
              <a:tr h="518160">
                <a:tc>
                  <a:txBody>
                    <a:bodyPr/>
                    <a:p>
                      <a:pPr algn="ctr">
                        <a:buNone/>
                      </a:pPr>
                      <a:r>
                        <a:rPr lang="en-US" altLang="zh-CN" sz="1400">
                          <a:solidFill>
                            <a:srgbClr val="223380"/>
                          </a:solidFill>
                        </a:rPr>
                        <a:t>Name</a:t>
                      </a:r>
                      <a:endParaRPr lang="en-US" altLang="zh-CN" sz="14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400">
                          <a:solidFill>
                            <a:srgbClr val="223380"/>
                          </a:solidFill>
                        </a:rPr>
                        <a:t>Title</a:t>
                      </a:r>
                      <a:endParaRPr lang="en-US" altLang="zh-CN" sz="14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400">
                          <a:solidFill>
                            <a:srgbClr val="223380"/>
                          </a:solidFill>
                        </a:rPr>
                        <a:t>Wolai ID</a:t>
                      </a:r>
                      <a:endParaRPr lang="en-US" altLang="zh-CN" sz="14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640080">
                <a:tc>
                  <a:txBody>
                    <a:bodyPr/>
                    <a:p>
                      <a:pPr algn="ctr">
                        <a:lnSpc>
                          <a:spcPct val="150000"/>
                        </a:lnSpc>
                        <a:buNone/>
                      </a:pPr>
                      <a:r>
                        <a:rPr lang="zh-CN" altLang="en-US" sz="1200" b="1">
                          <a:solidFill>
                            <a:srgbClr val="223380"/>
                          </a:solidFill>
                          <a:latin typeface="Arial Bold" panose="020B0604020202020204" charset="0"/>
                        </a:rPr>
                        <a:t>Xu Mengmeng</a:t>
                      </a:r>
                      <a:endParaRPr lang="zh-CN" altLang="en-US"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200">
                          <a:ln>
                            <a:noFill/>
                          </a:ln>
                          <a:solidFill>
                            <a:srgbClr val="223380"/>
                          </a:solidFill>
                          <a:effectLst/>
                        </a:rPr>
                        <a:t>Front-end Developer</a:t>
                      </a:r>
                      <a:endParaRPr lang="en-US" altLang="zh-CN" sz="1200">
                        <a:ln>
                          <a:noFill/>
                        </a:ln>
                        <a:solidFill>
                          <a:srgbClr val="223380"/>
                        </a:solidFill>
                        <a:effectLst/>
                      </a:endParaRPr>
                    </a:p>
                    <a:p>
                      <a:pPr algn="ctr">
                        <a:buNone/>
                      </a:pPr>
                      <a:r>
                        <a:rPr lang="en-US" altLang="zh-CN" sz="1200">
                          <a:ln>
                            <a:noFill/>
                          </a:ln>
                          <a:solidFill>
                            <a:srgbClr val="223380"/>
                          </a:solidFill>
                          <a:effectLst/>
                        </a:rPr>
                        <a:t>Quality assurance personnel</a:t>
                      </a:r>
                      <a:endParaRPr lang="en-US" altLang="zh-CN" sz="1200">
                        <a:ln>
                          <a:noFill/>
                        </a:ln>
                        <a:solidFill>
                          <a:srgbClr val="223380"/>
                        </a:solidFill>
                        <a:effectLst/>
                      </a:endParaRPr>
                    </a:p>
                    <a:p>
                      <a:pPr algn="ctr">
                        <a:buNone/>
                      </a:pPr>
                      <a:r>
                        <a:rPr lang="en-US" altLang="zh-CN" sz="1200">
                          <a:ln>
                            <a:noFill/>
                          </a:ln>
                          <a:solidFill>
                            <a:srgbClr val="223380"/>
                          </a:solidFill>
                          <a:effectLst/>
                        </a:rPr>
                        <a:t>(or Project Manager)</a:t>
                      </a:r>
                      <a:endParaRPr lang="en-US" altLang="zh-CN" sz="12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200">
                          <a:ln>
                            <a:noFill/>
                          </a:ln>
                          <a:solidFill>
                            <a:srgbClr val="223380"/>
                          </a:solidFill>
                          <a:effectLst/>
                        </a:rPr>
                        <a:t>Enchanted</a:t>
                      </a:r>
                      <a:endParaRPr lang="en-US" altLang="zh-CN" sz="12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683260">
                <a:tc>
                  <a:txBody>
                    <a:bodyPr/>
                    <a:p>
                      <a:pPr algn="ctr">
                        <a:lnSpc>
                          <a:spcPct val="150000"/>
                        </a:lnSpc>
                        <a:buNone/>
                      </a:pPr>
                      <a:r>
                        <a:rPr lang="en-US" sz="1200" b="1">
                          <a:solidFill>
                            <a:srgbClr val="223380"/>
                          </a:solidFill>
                          <a:latin typeface="Arial Bold" panose="020B0604020202020204" charset="0"/>
                        </a:rPr>
                        <a:t>Wang Simin</a:t>
                      </a:r>
                      <a:endParaRPr lang="en-US"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sz="1200">
                          <a:solidFill>
                            <a:srgbClr val="223380"/>
                          </a:solidFill>
                        </a:rPr>
                        <a:t>Back-end Developer</a:t>
                      </a:r>
                      <a:endParaRPr lang="en-US" sz="1200">
                        <a:solidFill>
                          <a:srgbClr val="223380"/>
                        </a:solidFill>
                      </a:endParaRPr>
                    </a:p>
                    <a:p>
                      <a:pPr algn="ctr">
                        <a:buNone/>
                      </a:pPr>
                      <a:r>
                        <a:rPr lang="en-US" sz="1200">
                          <a:solidFill>
                            <a:srgbClr val="223380"/>
                          </a:solidFill>
                        </a:rPr>
                        <a:t>Risk management </a:t>
                      </a:r>
                      <a:r>
                        <a:rPr lang="en-US" altLang="zh-CN" sz="1200">
                          <a:ln>
                            <a:noFill/>
                          </a:ln>
                          <a:solidFill>
                            <a:srgbClr val="223380"/>
                          </a:solidFill>
                          <a:effectLst/>
                          <a:sym typeface="+mn-ea"/>
                        </a:rPr>
                        <a:t>personnel</a:t>
                      </a:r>
                      <a:endParaRPr lang="en-US" sz="1200">
                        <a:solidFill>
                          <a:srgbClr val="223380"/>
                        </a:solidFill>
                      </a:endParaRPr>
                    </a:p>
                    <a:p>
                      <a:pPr algn="ctr">
                        <a:buNone/>
                      </a:pPr>
                      <a:r>
                        <a:rPr lang="en-US" sz="1200">
                          <a:solidFill>
                            <a:srgbClr val="223380"/>
                          </a:solidFill>
                        </a:rPr>
                        <a:t>(or Project Manager)</a:t>
                      </a:r>
                      <a:endParaRPr lang="en-US"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en-US" sz="1200">
                          <a:solidFill>
                            <a:srgbClr val="223380"/>
                          </a:solidFill>
                        </a:rPr>
                        <a:t>Ophelia</a:t>
                      </a:r>
                      <a:endParaRPr lang="en-US" altLang="en-US"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634365">
                <a:tc>
                  <a:txBody>
                    <a:bodyPr/>
                    <a:p>
                      <a:pPr algn="ctr">
                        <a:lnSpc>
                          <a:spcPct val="150000"/>
                        </a:lnSpc>
                        <a:buNone/>
                      </a:pPr>
                      <a:r>
                        <a:rPr lang="en-US" sz="1200" b="1">
                          <a:solidFill>
                            <a:srgbClr val="223380"/>
                          </a:solidFill>
                        </a:rPr>
                        <a:t>Qu Ruyun</a:t>
                      </a:r>
                      <a:endParaRPr lang="en-US" sz="12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sz="1200">
                          <a:solidFill>
                            <a:srgbClr val="223380"/>
                          </a:solidFill>
                        </a:rPr>
                        <a:t>Back-end Developer Recorder</a:t>
                      </a:r>
                      <a:endParaRPr sz="1200">
                        <a:solidFill>
                          <a:srgbClr val="223380"/>
                        </a:solidFill>
                      </a:endParaRPr>
                    </a:p>
                    <a:p>
                      <a:pPr algn="ctr">
                        <a:buNone/>
                      </a:pPr>
                      <a:r>
                        <a:rPr sz="1200">
                          <a:solidFill>
                            <a:srgbClr val="223380"/>
                          </a:solidFill>
                        </a:rPr>
                        <a:t>(or Project Manager)</a:t>
                      </a:r>
                      <a:endParaRPr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200">
                          <a:solidFill>
                            <a:srgbClr val="223380"/>
                          </a:solidFill>
                          <a:ea typeface="宋体" charset="0"/>
                        </a:rPr>
                        <a:t>qry</a:t>
                      </a:r>
                      <a:endParaRPr lang="en-US" altLang="zh-CN" sz="1200">
                        <a:solidFill>
                          <a:srgbClr val="223380"/>
                        </a:solidFill>
                        <a:ea typeface="宋体"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bl>
          </a:graphicData>
        </a:graphic>
      </p:graphicFrame>
      <p:sp>
        <p:nvSpPr>
          <p:cNvPr id="50" name="TextBox 49"/>
          <p:cNvSpPr txBox="1"/>
          <p:nvPr/>
        </p:nvSpPr>
        <p:spPr>
          <a:xfrm>
            <a:off x="513080" y="1236345"/>
            <a:ext cx="11342370" cy="1568450"/>
          </a:xfrm>
          <a:prstGeom prst="rect">
            <a:avLst/>
          </a:prstGeom>
          <a:noFill/>
        </p:spPr>
        <p:txBody>
          <a:bodyPr wrap="square" rtlCol="0">
            <a:spAutoFit/>
          </a:bodyPr>
          <a:p>
            <a:pPr algn="just" fontAlgn="auto">
              <a:lnSpc>
                <a:spcPct val="150000"/>
              </a:lnSpc>
            </a:pPr>
            <a:r>
              <a:rPr lang="en-US" sz="1600" b="1" dirty="0">
                <a:solidFill>
                  <a:schemeClr val="bg2"/>
                </a:solidFill>
                <a:latin typeface="+mj-lt"/>
              </a:rPr>
              <a:t>The project team is composed of a project manager, a </a:t>
            </a:r>
            <a:r>
              <a:rPr lang="en-US" sz="1600" b="1" dirty="0">
                <a:solidFill>
                  <a:schemeClr val="bg2"/>
                </a:solidFill>
                <a:latin typeface="+mj-lt"/>
                <a:sym typeface="+mn-ea"/>
              </a:rPr>
              <a:t>front-end developer, two </a:t>
            </a:r>
            <a:r>
              <a:rPr lang="en-US" sz="1600" b="1" dirty="0">
                <a:solidFill>
                  <a:schemeClr val="bg2"/>
                </a:solidFill>
                <a:latin typeface="+mj-lt"/>
              </a:rPr>
              <a:t>back-end developers, a quality assurance personnel, a risk management and a recorder. Xu Mengmeng is responsible for front-end development and quality assurance personnel, while Wang Simin and Qu Ruyun handle back-end development. In addition, Wang Simin also serves as the risk management personnel, while Qu Ruyun takes on the role of recorder.</a:t>
            </a:r>
            <a:endParaRPr lang="en-US" sz="1600" b="1" dirty="0">
              <a:solidFill>
                <a:schemeClr val="bg2"/>
              </a:solidFill>
              <a:latin typeface="+mj-lt"/>
            </a:endParaRPr>
          </a:p>
        </p:txBody>
      </p:sp>
    </p:spTree>
  </p:cSld>
  <p:clrMapOvr>
    <a:masterClrMapping/>
  </p:clrMapOvr>
  <mc:AlternateContent xmlns:mc="http://schemas.openxmlformats.org/markup-compatibility/2006">
    <mc:Choice xmlns:p14="http://schemas.microsoft.com/office/powerpoint/2010/main" Requires="p14">
      <p:transition spd="slow" p14:dur="1300">
        <p14:pan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750"/>
                                        <p:tgtEl>
                                          <p:spTgt spid="29"/>
                                        </p:tgtEl>
                                      </p:cBhvr>
                                    </p:animEffect>
                                    <p:anim calcmode="lin" valueType="num">
                                      <p:cBhvr>
                                        <p:cTn id="8" dur="750" fill="hold"/>
                                        <p:tgtEl>
                                          <p:spTgt spid="29"/>
                                        </p:tgtEl>
                                        <p:attrNameLst>
                                          <p:attrName>ppt_x</p:attrName>
                                        </p:attrNameLst>
                                      </p:cBhvr>
                                      <p:tavLst>
                                        <p:tav tm="0">
                                          <p:val>
                                            <p:strVal val="#ppt_x"/>
                                          </p:val>
                                        </p:tav>
                                        <p:tav tm="100000">
                                          <p:val>
                                            <p:strVal val="#ppt_x"/>
                                          </p:val>
                                        </p:tav>
                                      </p:tavLst>
                                    </p:anim>
                                    <p:anim calcmode="lin" valueType="num">
                                      <p:cBhvr>
                                        <p:cTn id="9" dur="675" decel="100000" fill="hold"/>
                                        <p:tgtEl>
                                          <p:spTgt spid="29"/>
                                        </p:tgtEl>
                                        <p:attrNameLst>
                                          <p:attrName>ppt_y</p:attrName>
                                        </p:attrNameLst>
                                      </p:cBhvr>
                                      <p:tavLst>
                                        <p:tav tm="0">
                                          <p:val>
                                            <p:strVal val="#ppt_y+1"/>
                                          </p:val>
                                        </p:tav>
                                        <p:tav tm="100000">
                                          <p:val>
                                            <p:strVal val="#ppt_y-.03"/>
                                          </p:val>
                                        </p:tav>
                                      </p:tavLst>
                                    </p:anim>
                                    <p:anim calcmode="lin" valueType="num">
                                      <p:cBhvr>
                                        <p:cTn id="10" dur="75" accel="100000" fill="hold">
                                          <p:stCondLst>
                                            <p:cond delay="675"/>
                                          </p:stCondLst>
                                        </p:cTn>
                                        <p:tgtEl>
                                          <p:spTgt spid="29"/>
                                        </p:tgtEl>
                                        <p:attrNameLst>
                                          <p:attrName>ppt_y</p:attrName>
                                        </p:attrNameLst>
                                      </p:cBhvr>
                                      <p:tavLst>
                                        <p:tav tm="0">
                                          <p:val>
                                            <p:strVal val="#ppt_y-.03"/>
                                          </p:val>
                                        </p:tav>
                                        <p:tav tm="100000">
                                          <p:val>
                                            <p:strVal val="#ppt_y"/>
                                          </p:val>
                                        </p:tav>
                                      </p:tavLst>
                                    </p:anim>
                                  </p:childTnLst>
                                </p:cTn>
                              </p:par>
                              <p:par>
                                <p:cTn id="11" presetID="22" presetClass="entr" presetSubtype="4"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wipe(down)">
                                      <p:cBhvr>
                                        <p:cTn id="13" dur="600"/>
                                        <p:tgtEl>
                                          <p:spTgt spid="4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600"/>
                                        <p:tgtEl>
                                          <p:spTgt spid="4"/>
                                        </p:tgtEl>
                                      </p:cBhvr>
                                    </p:animEffect>
                                  </p:childTnLst>
                                </p:cTn>
                              </p:par>
                              <p:par>
                                <p:cTn id="17" presetID="2" presetClass="entr" presetSubtype="4" fill="hold" grpId="0" nodeType="withEffect">
                                  <p:stCondLst>
                                    <p:cond delay="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500" fill="hold"/>
                                        <p:tgtEl>
                                          <p:spTgt spid="50"/>
                                        </p:tgtEl>
                                        <p:attrNameLst>
                                          <p:attrName>ppt_x</p:attrName>
                                        </p:attrNameLst>
                                      </p:cBhvr>
                                      <p:tavLst>
                                        <p:tav tm="0">
                                          <p:val>
                                            <p:strVal val="#ppt_x"/>
                                          </p:val>
                                        </p:tav>
                                        <p:tav tm="100000">
                                          <p:val>
                                            <p:strVal val="#ppt_x"/>
                                          </p:val>
                                        </p:tav>
                                      </p:tavLst>
                                    </p:anim>
                                    <p:anim calcmode="lin" valueType="num">
                                      <p:cBhvr additive="base">
                                        <p:cTn id="20"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41" grpId="0"/>
      <p:bldP spid="4" grpId="0" bldLvl="0" animBg="1"/>
      <p:bldP spid="5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
          <p:cNvSpPr/>
          <p:nvPr/>
        </p:nvSpPr>
        <p:spPr>
          <a:xfrm>
            <a:off x="4493886" y="0"/>
            <a:ext cx="769811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7"/>
          <p:cNvSpPr/>
          <p:nvPr/>
        </p:nvSpPr>
        <p:spPr>
          <a:xfrm>
            <a:off x="0" y="0"/>
            <a:ext cx="6915785" cy="6858000"/>
          </a:xfrm>
          <a:prstGeom prst="rect">
            <a:avLst/>
          </a:prstGeom>
          <a:solidFill>
            <a:srgbClr val="F9EE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ectangle 40"/>
          <p:cNvSpPr/>
          <p:nvPr/>
        </p:nvSpPr>
        <p:spPr>
          <a:xfrm>
            <a:off x="8225529" y="279215"/>
            <a:ext cx="3574846" cy="368300"/>
          </a:xfrm>
          <a:prstGeom prst="rect">
            <a:avLst/>
          </a:prstGeom>
        </p:spPr>
        <p:txBody>
          <a:bodyPr wrap="square">
            <a:spAutoFit/>
          </a:bodyPr>
          <a:p>
            <a:pPr algn="r">
              <a:lnSpc>
                <a:spcPct val="150000"/>
              </a:lnSpc>
            </a:pPr>
            <a:r>
              <a:rPr lang="en-US" sz="1200" dirty="0">
                <a:cs typeface="Poppins" panose="02000000000000000000" pitchFamily="2" charset="0"/>
              </a:rPr>
              <a:t>Technical </a:t>
            </a:r>
            <a:r>
              <a:rPr lang="en-US" sz="1200" dirty="0">
                <a:cs typeface="Poppins" panose="02000000000000000000" pitchFamily="2" charset="0"/>
              </a:rPr>
              <a:t>Process</a:t>
            </a:r>
            <a:endParaRPr lang="en-US" sz="1200" dirty="0">
              <a:cs typeface="Poppins" panose="02000000000000000000" pitchFamily="2" charset="0"/>
            </a:endParaRPr>
          </a:p>
        </p:txBody>
      </p:sp>
      <p:sp>
        <p:nvSpPr>
          <p:cNvPr id="60" name="Freeform 11"/>
          <p:cNvSpPr>
            <a:spLocks noEditPoints="1"/>
          </p:cNvSpPr>
          <p:nvPr/>
        </p:nvSpPr>
        <p:spPr bwMode="auto">
          <a:xfrm>
            <a:off x="8195848" y="37395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tx1"/>
          </a:solidFill>
          <a:ln w="1588" cap="flat">
            <a:noFill/>
            <a:prstDash val="solid"/>
            <a:miter lim="800000"/>
          </a:ln>
        </p:spPr>
        <p:txBody>
          <a:bodyPr vert="horz" wrap="square" lIns="91440" tIns="45720" rIns="91440" bIns="45720" numCol="1" anchor="t" anchorCtr="0" compatLnSpc="1"/>
          <a:p>
            <a:endParaRPr lang="en-ID"/>
          </a:p>
        </p:txBody>
      </p:sp>
      <p:sp>
        <p:nvSpPr>
          <p:cNvPr id="5" name="Rectangle 51"/>
          <p:cNvSpPr/>
          <p:nvPr/>
        </p:nvSpPr>
        <p:spPr>
          <a:xfrm>
            <a:off x="477265" y="5029378"/>
            <a:ext cx="3574846" cy="501650"/>
          </a:xfrm>
          <a:prstGeom prst="rect">
            <a:avLst/>
          </a:prstGeom>
        </p:spPr>
        <p:txBody>
          <a:bodyPr wrap="square">
            <a:spAutoFit/>
          </a:bodyPr>
          <a:p>
            <a:pPr>
              <a:lnSpc>
                <a:spcPts val="1600"/>
              </a:lnSpc>
            </a:pPr>
            <a:r>
              <a:rPr lang="en-US" sz="1100" dirty="0">
                <a:solidFill>
                  <a:schemeClr val="accent4"/>
                </a:solidFill>
                <a:cs typeface="Poppins" panose="02000000000000000000" pitchFamily="2" charset="0"/>
              </a:rPr>
              <a:t>Enchanted</a:t>
            </a:r>
            <a:endParaRPr lang="en-US" sz="1100" dirty="0">
              <a:solidFill>
                <a:schemeClr val="accent4"/>
              </a:solidFill>
              <a:cs typeface="Poppins" panose="02000000000000000000" pitchFamily="2" charset="0"/>
            </a:endParaRPr>
          </a:p>
          <a:p>
            <a:pPr>
              <a:lnSpc>
                <a:spcPts val="1600"/>
              </a:lnSpc>
            </a:pPr>
            <a:r>
              <a:rPr lang="en-US" sz="1100" dirty="0">
                <a:solidFill>
                  <a:schemeClr val="accent4"/>
                </a:solidFill>
                <a:cs typeface="Poppins" panose="02000000000000000000" pitchFamily="2" charset="0"/>
              </a:rPr>
              <a:t>Movie —</a:t>
            </a:r>
            <a:endParaRPr lang="en-US" sz="1100" dirty="0">
              <a:solidFill>
                <a:schemeClr val="accent4"/>
              </a:solidFill>
              <a:cs typeface="Poppins" panose="02000000000000000000" pitchFamily="2" charset="0"/>
            </a:endParaRPr>
          </a:p>
        </p:txBody>
      </p:sp>
      <p:sp>
        <p:nvSpPr>
          <p:cNvPr id="117" name="TextBox 116"/>
          <p:cNvSpPr txBox="1"/>
          <p:nvPr/>
        </p:nvSpPr>
        <p:spPr>
          <a:xfrm>
            <a:off x="7164070" y="1331595"/>
            <a:ext cx="4900295" cy="4892675"/>
          </a:xfrm>
          <a:prstGeom prst="rect">
            <a:avLst/>
          </a:prstGeom>
          <a:noFill/>
        </p:spPr>
        <p:txBody>
          <a:bodyPr wrap="square" rtlCol="0">
            <a:spAutoFit/>
            <a:scene3d>
              <a:camera prst="orthographicFront"/>
              <a:lightRig rig="threePt" dir="t"/>
            </a:scene3d>
          </a:bodyPr>
          <a:p>
            <a:pPr algn="just" fontAlgn="auto">
              <a:lnSpc>
                <a:spcPct val="150000"/>
              </a:lnSpc>
            </a:pPr>
            <a:r>
              <a:rPr lang="en-US" sz="1600" b="1" dirty="0">
                <a:solidFill>
                  <a:srgbClr val="FDD6BA"/>
                </a:solidFill>
                <a:latin typeface="+mj-lt"/>
                <a:sym typeface="+mn-ea"/>
              </a:rPr>
              <a:t>- The chart below presents the major milestones and their respective schedule for the Enchanted Movie project. It is important to note that this chart solely encompasses the parent requirement milestones, such as requirements gathering and design or coding phases. </a:t>
            </a:r>
            <a:endParaRPr lang="en-US" sz="1600" b="1" dirty="0">
              <a:solidFill>
                <a:srgbClr val="FDD6BA"/>
              </a:solidFill>
              <a:latin typeface="+mj-lt"/>
            </a:endParaRPr>
          </a:p>
          <a:p>
            <a:pPr algn="just" fontAlgn="auto">
              <a:lnSpc>
                <a:spcPct val="150000"/>
              </a:lnSpc>
            </a:pPr>
            <a:endParaRPr lang="en-US" sz="1600" b="1" dirty="0">
              <a:solidFill>
                <a:srgbClr val="FDD6BA"/>
              </a:solidFill>
              <a:latin typeface="+mj-lt"/>
            </a:endParaRPr>
          </a:p>
          <a:p>
            <a:pPr algn="just" fontAlgn="auto">
              <a:lnSpc>
                <a:spcPct val="150000"/>
              </a:lnSpc>
            </a:pPr>
            <a:r>
              <a:rPr lang="en-US" sz="1600" b="1" dirty="0">
                <a:solidFill>
                  <a:srgbClr val="FDD6BA"/>
                </a:solidFill>
                <a:latin typeface="+mj-lt"/>
                <a:sym typeface="+mn-ea"/>
              </a:rPr>
              <a:t>- However, there may be additional, smaller milestones that are not included in the table but can be found in the sub-requirement details available on the shared collaboration platform.</a:t>
            </a:r>
            <a:endParaRPr lang="en-US" sz="1600" b="1" dirty="0">
              <a:solidFill>
                <a:srgbClr val="FDD6BA"/>
              </a:solidFill>
              <a:latin typeface="+mj-lt"/>
            </a:endParaRPr>
          </a:p>
          <a:p>
            <a:pPr algn="just" fontAlgn="auto">
              <a:lnSpc>
                <a:spcPct val="150000"/>
              </a:lnSpc>
            </a:pPr>
            <a:endParaRPr lang="en-US" sz="1600" b="1" dirty="0">
              <a:solidFill>
                <a:srgbClr val="FDD6BA"/>
              </a:solidFill>
              <a:latin typeface="+mj-lt"/>
            </a:endParaRPr>
          </a:p>
          <a:p>
            <a:pPr algn="just" fontAlgn="auto">
              <a:lnSpc>
                <a:spcPct val="150000"/>
              </a:lnSpc>
            </a:pPr>
            <a:endParaRPr lang="en-US" sz="1600" b="1" kern="1500" spc="400" dirty="0">
              <a:solidFill>
                <a:srgbClr val="FDD6BA"/>
              </a:solidFill>
              <a:effectLst>
                <a:outerShdw blurRad="38100" dist="25400" dir="5400000" algn="ctr" rotWithShape="0">
                  <a:srgbClr val="6E747A">
                    <a:alpha val="43000"/>
                    <a:alpha val="43000"/>
                  </a:srgbClr>
                </a:outerShdw>
              </a:effectLst>
              <a:latin typeface="+mj-lt"/>
              <a:sym typeface="+mn-ea"/>
            </a:endParaRPr>
          </a:p>
        </p:txBody>
      </p:sp>
      <p:graphicFrame>
        <p:nvGraphicFramePr>
          <p:cNvPr id="9" name="表格 8"/>
          <p:cNvGraphicFramePr/>
          <p:nvPr>
            <p:custDataLst>
              <p:tags r:id="rId1"/>
            </p:custDataLst>
          </p:nvPr>
        </p:nvGraphicFramePr>
        <p:xfrm>
          <a:off x="446405" y="1331595"/>
          <a:ext cx="6022975" cy="4768850"/>
        </p:xfrm>
        <a:graphic>
          <a:graphicData uri="http://schemas.openxmlformats.org/drawingml/2006/table">
            <a:tbl>
              <a:tblPr firstRow="1" bandRow="1">
                <a:effectLst>
                  <a:outerShdw blurRad="50800" dist="38100" algn="l" rotWithShape="0">
                    <a:prstClr val="black">
                      <a:alpha val="40000"/>
                    </a:prstClr>
                  </a:outerShdw>
                </a:effectLst>
                <a:tableStyleId>{5C22544A-7EE6-4342-B048-85BDC9FD1C3A}</a:tableStyleId>
              </a:tblPr>
              <a:tblGrid>
                <a:gridCol w="1838325"/>
                <a:gridCol w="3161030"/>
                <a:gridCol w="1023620"/>
              </a:tblGrid>
              <a:tr h="440690">
                <a:tc>
                  <a:txBody>
                    <a:bodyPr/>
                    <a:p>
                      <a:pPr algn="ctr">
                        <a:buNone/>
                      </a:pPr>
                      <a:r>
                        <a:rPr lang="en-US" altLang="zh-CN" sz="1600">
                          <a:solidFill>
                            <a:srgbClr val="223380"/>
                          </a:solidFill>
                        </a:rPr>
                        <a:t>Milestone</a:t>
                      </a:r>
                      <a:endParaRPr lang="en-US" altLang="zh-CN" sz="16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600">
                          <a:solidFill>
                            <a:srgbClr val="223380"/>
                          </a:solidFill>
                        </a:rPr>
                        <a:t>Description</a:t>
                      </a:r>
                      <a:endParaRPr lang="en-US" altLang="zh-CN" sz="16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600">
                          <a:solidFill>
                            <a:srgbClr val="223380"/>
                          </a:solidFill>
                        </a:rPr>
                        <a:t>Date</a:t>
                      </a:r>
                      <a:endParaRPr lang="en-US" altLang="zh-CN" sz="16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731520">
                <a:tc>
                  <a:txBody>
                    <a:bodyPr/>
                    <a:p>
                      <a:pPr algn="ctr">
                        <a:lnSpc>
                          <a:spcPct val="150000"/>
                        </a:lnSpc>
                        <a:buNone/>
                      </a:pPr>
                      <a:r>
                        <a:rPr lang="zh-CN" altLang="en-US" sz="1200" b="1">
                          <a:solidFill>
                            <a:srgbClr val="223380"/>
                          </a:solidFill>
                          <a:latin typeface="Arial Bold" panose="020B0604020202020204" charset="0"/>
                        </a:rPr>
                        <a:t>Topic </a:t>
                      </a:r>
                      <a:endParaRPr lang="zh-CN" altLang="en-US" sz="1200" b="1">
                        <a:solidFill>
                          <a:srgbClr val="223380"/>
                        </a:solidFill>
                        <a:latin typeface="Arial Bold" panose="020B0604020202020204" charset="0"/>
                      </a:endParaRPr>
                    </a:p>
                    <a:p>
                      <a:pPr algn="ctr">
                        <a:lnSpc>
                          <a:spcPct val="150000"/>
                        </a:lnSpc>
                        <a:buNone/>
                      </a:pPr>
                      <a:r>
                        <a:rPr lang="zh-CN" altLang="en-US" sz="1200" b="1">
                          <a:solidFill>
                            <a:srgbClr val="223380"/>
                          </a:solidFill>
                          <a:latin typeface="Arial Bold" panose="020B0604020202020204" charset="0"/>
                        </a:rPr>
                        <a:t>selection</a:t>
                      </a:r>
                      <a:endParaRPr lang="zh-CN" altLang="en-US"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l">
                        <a:buNone/>
                      </a:pPr>
                      <a:r>
                        <a:rPr lang="zh-CN" altLang="en-US" sz="1200">
                          <a:ln>
                            <a:noFill/>
                          </a:ln>
                          <a:solidFill>
                            <a:srgbClr val="223380"/>
                          </a:solidFill>
                          <a:effectLst/>
                        </a:rPr>
                        <a:t>Based on the level of demand for application software in various fields among the public, a questionnaire will be selected and a topic will be determined</a:t>
                      </a:r>
                      <a:endParaRPr lang="zh-CN" altLang="en-US" sz="1200">
                        <a:ln>
                          <a:noFill/>
                        </a:ln>
                        <a:solidFill>
                          <a:srgbClr val="223380"/>
                        </a:solidFill>
                        <a:effectLst/>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200">
                          <a:solidFill>
                            <a:srgbClr val="223380"/>
                          </a:solidFill>
                          <a:ea typeface="宋体" charset="0"/>
                        </a:rPr>
                        <a:t>2023.03.01</a:t>
                      </a:r>
                      <a:endParaRPr lang="en-US" altLang="zh-CN" sz="1200">
                        <a:solidFill>
                          <a:srgbClr val="223380"/>
                        </a:solidFill>
                        <a:ea typeface="宋体"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562610">
                <a:tc>
                  <a:txBody>
                    <a:bodyPr/>
                    <a:p>
                      <a:pPr algn="ctr">
                        <a:lnSpc>
                          <a:spcPct val="150000"/>
                        </a:lnSpc>
                        <a:buNone/>
                      </a:pPr>
                      <a:r>
                        <a:rPr lang="zh-CN" altLang="en-US" sz="1200" b="1">
                          <a:solidFill>
                            <a:srgbClr val="223380"/>
                          </a:solidFill>
                          <a:latin typeface="Arial Bold" panose="020B0604020202020204" charset="0"/>
                        </a:rPr>
                        <a:t>Requirement </a:t>
                      </a:r>
                      <a:r>
                        <a:rPr lang="en-US" altLang="zh-CN" sz="1200" b="1">
                          <a:solidFill>
                            <a:srgbClr val="223380"/>
                          </a:solidFill>
                          <a:latin typeface="Arial Bold" panose="020B0604020202020204" charset="0"/>
                        </a:rPr>
                        <a:t>F</a:t>
                      </a:r>
                      <a:r>
                        <a:rPr lang="zh-CN" altLang="en-US" sz="1200" b="1">
                          <a:solidFill>
                            <a:srgbClr val="223380"/>
                          </a:solidFill>
                          <a:latin typeface="Arial Bold" panose="020B0604020202020204" charset="0"/>
                        </a:rPr>
                        <a:t>ormulation</a:t>
                      </a:r>
                      <a:endParaRPr lang="zh-CN" altLang="en-US"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l">
                        <a:buNone/>
                      </a:pPr>
                      <a:r>
                        <a:rPr sz="1200">
                          <a:solidFill>
                            <a:srgbClr val="223380"/>
                          </a:solidFill>
                        </a:rPr>
                        <a:t>The requirements for Enchanted Movie will be based on design and will maximize feasibility</a:t>
                      </a:r>
                      <a:endParaRPr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200">
                          <a:solidFill>
                            <a:srgbClr val="223380"/>
                          </a:solidFill>
                        </a:rPr>
                        <a:t>2023.03.08</a:t>
                      </a:r>
                      <a:endParaRPr lang="en-US" altLang="zh-CN"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640080">
                <a:tc>
                  <a:txBody>
                    <a:bodyPr/>
                    <a:p>
                      <a:pPr algn="ctr">
                        <a:lnSpc>
                          <a:spcPct val="150000"/>
                        </a:lnSpc>
                        <a:buNone/>
                      </a:pPr>
                      <a:r>
                        <a:rPr lang="zh-CN" altLang="en-US" sz="1200" b="1">
                          <a:solidFill>
                            <a:srgbClr val="223380"/>
                          </a:solidFill>
                        </a:rPr>
                        <a:t>Software </a:t>
                      </a:r>
                      <a:r>
                        <a:rPr lang="en-US" altLang="zh-CN" sz="1200" b="1">
                          <a:solidFill>
                            <a:srgbClr val="223380"/>
                          </a:solidFill>
                        </a:rPr>
                        <a:t>D</a:t>
                      </a:r>
                      <a:r>
                        <a:rPr lang="zh-CN" altLang="en-US" sz="1200" b="1">
                          <a:solidFill>
                            <a:srgbClr val="223380"/>
                          </a:solidFill>
                        </a:rPr>
                        <a:t>esign</a:t>
                      </a:r>
                      <a:endParaRPr lang="zh-CN" altLang="en-US" sz="1200" b="1">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l">
                        <a:buNone/>
                      </a:pPr>
                      <a:r>
                        <a:rPr sz="1200">
                          <a:solidFill>
                            <a:srgbClr val="223380"/>
                          </a:solidFill>
                        </a:rPr>
                        <a:t>The front-end UI and theoretical functionality of the software will be designed</a:t>
                      </a:r>
                      <a:endParaRPr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200">
                          <a:solidFill>
                            <a:srgbClr val="223380"/>
                          </a:solidFill>
                        </a:rPr>
                        <a:t>2023.03.14</a:t>
                      </a:r>
                      <a:endParaRPr lang="en-US" altLang="zh-CN"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944880">
                <a:tc>
                  <a:txBody>
                    <a:bodyPr/>
                    <a:p>
                      <a:pPr algn="ctr">
                        <a:lnSpc>
                          <a:spcPct val="150000"/>
                        </a:lnSpc>
                        <a:buNone/>
                      </a:pPr>
                      <a:r>
                        <a:rPr lang="en-US" altLang="zh-CN" sz="1200" b="1">
                          <a:solidFill>
                            <a:srgbClr val="223380"/>
                          </a:solidFill>
                          <a:latin typeface="Arial Bold" panose="020B0604020202020204" charset="0"/>
                        </a:rPr>
                        <a:t>Project Coding</a:t>
                      </a:r>
                      <a:endParaRPr lang="en-US" altLang="zh-CN"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l">
                        <a:buNone/>
                      </a:pPr>
                      <a:r>
                        <a:rPr lang="en-US" altLang="zh-CN" sz="1200">
                          <a:solidFill>
                            <a:srgbClr val="223380"/>
                          </a:solidFill>
                        </a:rPr>
                        <a:t>Software Coding</a:t>
                      </a:r>
                      <a:r>
                        <a:rPr lang="zh-CN" altLang="en-US" sz="1200">
                          <a:solidFill>
                            <a:srgbClr val="223380"/>
                          </a:solidFill>
                        </a:rPr>
                        <a:t>：</a:t>
                      </a:r>
                      <a:endParaRPr lang="zh-CN" altLang="en-US" sz="1200">
                        <a:solidFill>
                          <a:srgbClr val="223380"/>
                        </a:solidFill>
                      </a:endParaRPr>
                    </a:p>
                    <a:p>
                      <a:pPr algn="l">
                        <a:buNone/>
                      </a:pPr>
                      <a:r>
                        <a:rPr lang="en-US" altLang="zh-CN" sz="1200">
                          <a:solidFill>
                            <a:srgbClr val="223380"/>
                          </a:solidFill>
                        </a:rPr>
                        <a:t>- FE </a:t>
                      </a:r>
                      <a:r>
                        <a:rPr lang="zh-CN" altLang="en-US" sz="1200">
                          <a:solidFill>
                            <a:srgbClr val="223380"/>
                          </a:solidFill>
                        </a:rPr>
                        <a:t>page</a:t>
                      </a:r>
                      <a:r>
                        <a:rPr lang="en-US" altLang="zh-CN" sz="1200">
                          <a:solidFill>
                            <a:srgbClr val="223380"/>
                          </a:solidFill>
                        </a:rPr>
                        <a:t> </a:t>
                      </a:r>
                      <a:r>
                        <a:rPr lang="zh-CN" altLang="en-US" sz="1200">
                          <a:solidFill>
                            <a:srgbClr val="223380"/>
                          </a:solidFill>
                        </a:rPr>
                        <a:t>construction:</a:t>
                      </a:r>
                      <a:r>
                        <a:rPr lang="en-US" altLang="zh-CN" sz="1200">
                          <a:solidFill>
                            <a:srgbClr val="223380"/>
                          </a:solidFill>
                        </a:rPr>
                        <a:t> 04.01-05.04</a:t>
                      </a:r>
                      <a:endParaRPr lang="zh-CN" altLang="en-US" sz="1200">
                        <a:solidFill>
                          <a:srgbClr val="223380"/>
                        </a:solidFill>
                      </a:endParaRPr>
                    </a:p>
                    <a:p>
                      <a:pPr algn="l">
                        <a:buNone/>
                      </a:pPr>
                      <a:r>
                        <a:rPr lang="en-US" altLang="zh-CN" sz="1200">
                          <a:solidFill>
                            <a:srgbClr val="223380"/>
                          </a:solidFill>
                        </a:rPr>
                        <a:t>- BE </a:t>
                      </a:r>
                      <a:r>
                        <a:rPr lang="zh-CN" altLang="en-US" sz="1200">
                          <a:solidFill>
                            <a:srgbClr val="223380"/>
                          </a:solidFill>
                        </a:rPr>
                        <a:t>function development：</a:t>
                      </a:r>
                      <a:r>
                        <a:rPr lang="en-US" altLang="zh-CN" sz="1200">
                          <a:solidFill>
                            <a:srgbClr val="223380"/>
                          </a:solidFill>
                        </a:rPr>
                        <a:t>04.05-05.04</a:t>
                      </a:r>
                      <a:endParaRPr lang="zh-CN" altLang="en-US" sz="1200">
                        <a:solidFill>
                          <a:srgbClr val="223380"/>
                        </a:solidFill>
                      </a:endParaRPr>
                    </a:p>
                    <a:p>
                      <a:pPr algn="l">
                        <a:buNone/>
                      </a:pPr>
                      <a:r>
                        <a:rPr lang="en-US" altLang="zh-CN" sz="1200">
                          <a:solidFill>
                            <a:srgbClr val="223380"/>
                          </a:solidFill>
                        </a:rPr>
                        <a:t>- FE and BE </a:t>
                      </a:r>
                      <a:r>
                        <a:rPr lang="zh-CN" altLang="en-US" sz="1200">
                          <a:solidFill>
                            <a:srgbClr val="223380"/>
                          </a:solidFill>
                        </a:rPr>
                        <a:t>integration：</a:t>
                      </a:r>
                      <a:r>
                        <a:rPr lang="en-US" altLang="zh-CN" sz="1200">
                          <a:solidFill>
                            <a:srgbClr val="223380"/>
                          </a:solidFill>
                        </a:rPr>
                        <a:t>05.05-05.10</a:t>
                      </a:r>
                      <a:endParaRPr lang="en-US" altLang="zh-CN"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200">
                          <a:solidFill>
                            <a:srgbClr val="223380"/>
                          </a:solidFill>
                        </a:rPr>
                        <a:t>2023.04.01</a:t>
                      </a:r>
                      <a:endParaRPr lang="en-US" altLang="zh-CN"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562610">
                <a:tc>
                  <a:txBody>
                    <a:bodyPr/>
                    <a:p>
                      <a:pPr algn="ctr">
                        <a:lnSpc>
                          <a:spcPct val="150000"/>
                        </a:lnSpc>
                        <a:buNone/>
                      </a:pPr>
                      <a:r>
                        <a:rPr lang="zh-CN" altLang="en-US" sz="1200" b="1">
                          <a:solidFill>
                            <a:srgbClr val="223380"/>
                          </a:solidFill>
                          <a:latin typeface="Arial Bold" panose="020B0604020202020204" charset="0"/>
                        </a:rPr>
                        <a:t>Software </a:t>
                      </a:r>
                      <a:r>
                        <a:rPr lang="en-US" altLang="zh-CN" sz="1200" b="1">
                          <a:solidFill>
                            <a:srgbClr val="223380"/>
                          </a:solidFill>
                          <a:latin typeface="Arial Bold" panose="020B0604020202020204" charset="0"/>
                        </a:rPr>
                        <a:t>T</a:t>
                      </a:r>
                      <a:r>
                        <a:rPr lang="zh-CN" altLang="en-US" sz="1200" b="1">
                          <a:solidFill>
                            <a:srgbClr val="223380"/>
                          </a:solidFill>
                          <a:latin typeface="Arial Bold" panose="020B0604020202020204" charset="0"/>
                        </a:rPr>
                        <a:t>esting</a:t>
                      </a:r>
                      <a:endParaRPr lang="zh-CN" altLang="en-US"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l">
                        <a:buNone/>
                      </a:pPr>
                      <a:r>
                        <a:rPr lang="zh-CN" altLang="en-US" sz="1200">
                          <a:solidFill>
                            <a:srgbClr val="223380"/>
                          </a:solidFill>
                        </a:rPr>
                        <a:t>The functionality of the software will be tested for completeness, and any related errors will be identified and corrected</a:t>
                      </a:r>
                      <a:endParaRPr lang="zh-CN" altLang="en-US"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200">
                          <a:solidFill>
                            <a:srgbClr val="223380"/>
                          </a:solidFill>
                        </a:rPr>
                        <a:t>2023.05.10</a:t>
                      </a:r>
                      <a:endParaRPr lang="en-US" altLang="zh-CN" sz="1200">
                        <a:solidFill>
                          <a:srgbClr val="223380"/>
                        </a:solidFill>
                        <a:ea typeface="宋体"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r h="562610">
                <a:tc>
                  <a:txBody>
                    <a:bodyPr/>
                    <a:p>
                      <a:pPr algn="ctr">
                        <a:lnSpc>
                          <a:spcPct val="150000"/>
                        </a:lnSpc>
                        <a:buNone/>
                      </a:pPr>
                      <a:r>
                        <a:rPr lang="zh-CN" altLang="en-US" sz="1200" b="1">
                          <a:solidFill>
                            <a:srgbClr val="223380"/>
                          </a:solidFill>
                          <a:latin typeface="Arial Bold" panose="020B0604020202020204" charset="0"/>
                        </a:rPr>
                        <a:t>Project </a:t>
                      </a:r>
                      <a:r>
                        <a:rPr lang="en-US" altLang="zh-CN" sz="1200" b="1">
                          <a:solidFill>
                            <a:srgbClr val="223380"/>
                          </a:solidFill>
                          <a:latin typeface="Arial Bold" panose="020B0604020202020204" charset="0"/>
                        </a:rPr>
                        <a:t>O</a:t>
                      </a:r>
                      <a:r>
                        <a:rPr lang="zh-CN" altLang="en-US" sz="1200" b="1">
                          <a:solidFill>
                            <a:srgbClr val="223380"/>
                          </a:solidFill>
                          <a:latin typeface="Arial Bold" panose="020B0604020202020204" charset="0"/>
                        </a:rPr>
                        <a:t>ptimization</a:t>
                      </a:r>
                      <a:endParaRPr lang="zh-CN" altLang="en-US" sz="1200" b="1">
                        <a:solidFill>
                          <a:srgbClr val="223380"/>
                        </a:solidFill>
                        <a:latin typeface="Arial Bold" panose="020B0604020202020204" charset="0"/>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l">
                        <a:buNone/>
                      </a:pPr>
                      <a:r>
                        <a:rPr lang="zh-CN" altLang="en-US" sz="1200">
                          <a:solidFill>
                            <a:srgbClr val="223380"/>
                          </a:solidFill>
                        </a:rPr>
                        <a:t>Based on the results of testing, the project's functionality will be optimized and performance improved</a:t>
                      </a:r>
                      <a:endParaRPr lang="zh-CN" altLang="en-US"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c>
                  <a:txBody>
                    <a:bodyPr/>
                    <a:p>
                      <a:pPr algn="ctr">
                        <a:buNone/>
                      </a:pPr>
                      <a:r>
                        <a:rPr lang="en-US" altLang="zh-CN" sz="1200">
                          <a:solidFill>
                            <a:srgbClr val="223380"/>
                          </a:solidFill>
                        </a:rPr>
                        <a:t>2023.05.15</a:t>
                      </a:r>
                      <a:endParaRPr lang="en-US" altLang="zh-CN" sz="1200">
                        <a:solidFill>
                          <a:srgbClr val="223380"/>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tx1">
                        <a:alpha val="8000"/>
                      </a:schemeClr>
                    </a:solidFill>
                  </a:tcPr>
                </a:tc>
              </a:tr>
            </a:tbl>
          </a:graphicData>
        </a:graphic>
      </p:graphicFrame>
      <p:pic>
        <p:nvPicPr>
          <p:cNvPr id="6" name="图片 5" descr="海事logo 2 (2)"/>
          <p:cNvPicPr>
            <a:picLocks noChangeAspect="1"/>
          </p:cNvPicPr>
          <p:nvPr/>
        </p:nvPicPr>
        <p:blipFill>
          <a:blip r:embed="rId2"/>
          <a:stretch>
            <a:fillRect/>
          </a:stretch>
        </p:blipFill>
        <p:spPr>
          <a:xfrm>
            <a:off x="-109855" y="-687705"/>
            <a:ext cx="3617595" cy="2612390"/>
          </a:xfrm>
          <a:prstGeom prst="rect">
            <a:avLst/>
          </a:prstGeom>
        </p:spPr>
      </p:pic>
      <p:sp>
        <p:nvSpPr>
          <p:cNvPr id="119" name="Freeform 11"/>
          <p:cNvSpPr>
            <a:spLocks noEditPoints="1"/>
          </p:cNvSpPr>
          <p:nvPr/>
        </p:nvSpPr>
        <p:spPr bwMode="auto">
          <a:xfrm>
            <a:off x="9387205" y="468630"/>
            <a:ext cx="294005" cy="179070"/>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accent4"/>
          </a:solidFill>
          <a:ln w="1588" cap="flat">
            <a:noFill/>
            <a:prstDash val="solid"/>
            <a:miter lim="800000"/>
          </a:ln>
        </p:spPr>
        <p:txBody>
          <a:bodyPr vert="horz" wrap="square" lIns="91440" tIns="45720" rIns="91440" bIns="45720" numCol="1" anchor="t" anchorCtr="0" compatLnSpc="1"/>
          <a:p>
            <a:endParaRPr lang="en-ID"/>
          </a:p>
        </p:txBody>
      </p:sp>
      <p:sp>
        <p:nvSpPr>
          <p:cNvPr id="120" name="Rectangle 119"/>
          <p:cNvSpPr/>
          <p:nvPr/>
        </p:nvSpPr>
        <p:spPr>
          <a:xfrm>
            <a:off x="8489575" y="373830"/>
            <a:ext cx="3574846" cy="645160"/>
          </a:xfrm>
          <a:prstGeom prst="rect">
            <a:avLst/>
          </a:prstGeom>
        </p:spPr>
        <p:txBody>
          <a:bodyPr wrap="square">
            <a:spAutoFit/>
          </a:bodyPr>
          <a:p>
            <a:pPr algn="r">
              <a:lnSpc>
                <a:spcPct val="150000"/>
              </a:lnSpc>
            </a:pPr>
            <a:r>
              <a:rPr lang="en-US" sz="1200" dirty="0">
                <a:solidFill>
                  <a:srgbClr val="FDD6BA"/>
                </a:solidFill>
                <a:cs typeface="Poppins" panose="02000000000000000000" pitchFamily="2" charset="0"/>
                <a:sym typeface="+mn-ea"/>
              </a:rPr>
              <a:t>Milestone List</a:t>
            </a:r>
            <a:endParaRPr lang="en-US" sz="1200" dirty="0">
              <a:solidFill>
                <a:srgbClr val="FDD6BA"/>
              </a:solidFill>
              <a:cs typeface="Poppins" panose="02000000000000000000" pitchFamily="2" charset="0"/>
            </a:endParaRPr>
          </a:p>
          <a:p>
            <a:pPr algn="r">
              <a:lnSpc>
                <a:spcPct val="150000"/>
              </a:lnSpc>
            </a:pPr>
            <a:endParaRPr lang="en-US" sz="1200" dirty="0">
              <a:solidFill>
                <a:srgbClr val="FDD6BA"/>
              </a:solidFill>
              <a:cs typeface="Poppins" panose="02000000000000000000" pitchFamily="2" charset="0"/>
            </a:endParaRPr>
          </a:p>
        </p:txBody>
      </p:sp>
      <p:sp>
        <p:nvSpPr>
          <p:cNvPr id="29" name="Rectangle 28"/>
          <p:cNvSpPr/>
          <p:nvPr/>
        </p:nvSpPr>
        <p:spPr>
          <a:xfrm>
            <a:off x="477520" y="6447155"/>
            <a:ext cx="1767840" cy="321945"/>
          </a:xfrm>
          <a:prstGeom prst="rect">
            <a:avLst/>
          </a:prstGeom>
        </p:spPr>
        <p:txBody>
          <a:bodyPr wrap="square">
            <a:spAutoFit/>
          </a:bodyPr>
          <a:p>
            <a:pPr algn="ctr">
              <a:lnSpc>
                <a:spcPct val="150000"/>
              </a:lnSpc>
            </a:pPr>
            <a:r>
              <a:rPr lang="en-US" sz="1000" dirty="0">
                <a:cs typeface="Poppins" panose="02000000000000000000" pitchFamily="2" charset="0"/>
              </a:rPr>
              <a:t>- Milestone List</a:t>
            </a:r>
            <a:endParaRPr lang="en-US" sz="1000" dirty="0">
              <a:cs typeface="Poppins"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down)">
                                      <p:cBhvr>
                                        <p:cTn id="7" dur="600"/>
                                        <p:tgtEl>
                                          <p:spTgt spid="4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wipe(down)">
                                      <p:cBhvr>
                                        <p:cTn id="10" dur="600"/>
                                        <p:tgtEl>
                                          <p:spTgt spid="60"/>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600"/>
                                        <p:tgtEl>
                                          <p:spTgt spid="5"/>
                                        </p:tgtEl>
                                      </p:cBhvr>
                                    </p:animEffect>
                                  </p:childTnLst>
                                </p:cTn>
                              </p:par>
                            </p:childTnLst>
                          </p:cTn>
                        </p:par>
                        <p:par>
                          <p:cTn id="14" fill="hold">
                            <p:stCondLst>
                              <p:cond delay="1000"/>
                            </p:stCondLst>
                            <p:childTnLst>
                              <p:par>
                                <p:cTn id="15" presetID="37" presetClass="entr" presetSubtype="0" fill="hold" grpId="0" nodeType="afterEffect">
                                  <p:stCondLst>
                                    <p:cond delay="0"/>
                                  </p:stCondLst>
                                  <p:childTnLst>
                                    <p:set>
                                      <p:cBhvr>
                                        <p:cTn id="16" dur="1" fill="hold">
                                          <p:stCondLst>
                                            <p:cond delay="0"/>
                                          </p:stCondLst>
                                        </p:cTn>
                                        <p:tgtEl>
                                          <p:spTgt spid="117"/>
                                        </p:tgtEl>
                                        <p:attrNameLst>
                                          <p:attrName>style.visibility</p:attrName>
                                        </p:attrNameLst>
                                      </p:cBhvr>
                                      <p:to>
                                        <p:strVal val="visible"/>
                                      </p:to>
                                    </p:set>
                                    <p:animEffect transition="in" filter="fade">
                                      <p:cBhvr>
                                        <p:cTn id="17" dur="750"/>
                                        <p:tgtEl>
                                          <p:spTgt spid="117"/>
                                        </p:tgtEl>
                                      </p:cBhvr>
                                    </p:animEffect>
                                    <p:anim calcmode="lin" valueType="num">
                                      <p:cBhvr>
                                        <p:cTn id="18" dur="750" fill="hold"/>
                                        <p:tgtEl>
                                          <p:spTgt spid="117"/>
                                        </p:tgtEl>
                                        <p:attrNameLst>
                                          <p:attrName>ppt_x</p:attrName>
                                        </p:attrNameLst>
                                      </p:cBhvr>
                                      <p:tavLst>
                                        <p:tav tm="0">
                                          <p:val>
                                            <p:strVal val="#ppt_x"/>
                                          </p:val>
                                        </p:tav>
                                        <p:tav tm="100000">
                                          <p:val>
                                            <p:strVal val="#ppt_x"/>
                                          </p:val>
                                        </p:tav>
                                      </p:tavLst>
                                    </p:anim>
                                    <p:anim calcmode="lin" valueType="num">
                                      <p:cBhvr>
                                        <p:cTn id="19" dur="675" decel="100000" fill="hold"/>
                                        <p:tgtEl>
                                          <p:spTgt spid="117"/>
                                        </p:tgtEl>
                                        <p:attrNameLst>
                                          <p:attrName>ppt_y</p:attrName>
                                        </p:attrNameLst>
                                      </p:cBhvr>
                                      <p:tavLst>
                                        <p:tav tm="0">
                                          <p:val>
                                            <p:strVal val="#ppt_y+1"/>
                                          </p:val>
                                        </p:tav>
                                        <p:tav tm="100000">
                                          <p:val>
                                            <p:strVal val="#ppt_y-.03"/>
                                          </p:val>
                                        </p:tav>
                                      </p:tavLst>
                                    </p:anim>
                                    <p:anim calcmode="lin" valueType="num">
                                      <p:cBhvr>
                                        <p:cTn id="20" dur="75" accel="100000" fill="hold">
                                          <p:stCondLst>
                                            <p:cond delay="675"/>
                                          </p:stCondLst>
                                        </p:cTn>
                                        <p:tgtEl>
                                          <p:spTgt spid="117"/>
                                        </p:tgtEl>
                                        <p:attrNameLst>
                                          <p:attrName>ppt_y</p:attrName>
                                        </p:attrNameLst>
                                      </p:cBhvr>
                                      <p:tavLst>
                                        <p:tav tm="0">
                                          <p:val>
                                            <p:strVal val="#ppt_y-.03"/>
                                          </p:val>
                                        </p:tav>
                                        <p:tav tm="100000">
                                          <p:val>
                                            <p:strVal val="#ppt_y"/>
                                          </p:val>
                                        </p:tav>
                                      </p:tavLst>
                                    </p:anim>
                                  </p:childTnLst>
                                </p:cTn>
                              </p:par>
                              <p:par>
                                <p:cTn id="21" presetID="22" presetClass="entr" presetSubtype="4" fill="hold" grpId="0" nodeType="withEffect">
                                  <p:stCondLst>
                                    <p:cond delay="0"/>
                                  </p:stCondLst>
                                  <p:childTnLst>
                                    <p:set>
                                      <p:cBhvr>
                                        <p:cTn id="22" dur="1" fill="hold">
                                          <p:stCondLst>
                                            <p:cond delay="0"/>
                                          </p:stCondLst>
                                        </p:cTn>
                                        <p:tgtEl>
                                          <p:spTgt spid="119"/>
                                        </p:tgtEl>
                                        <p:attrNameLst>
                                          <p:attrName>style.visibility</p:attrName>
                                        </p:attrNameLst>
                                      </p:cBhvr>
                                      <p:to>
                                        <p:strVal val="visible"/>
                                      </p:to>
                                    </p:set>
                                    <p:animEffect transition="in" filter="wipe(down)">
                                      <p:cBhvr>
                                        <p:cTn id="23" dur="600"/>
                                        <p:tgtEl>
                                          <p:spTgt spid="119"/>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20"/>
                                        </p:tgtEl>
                                        <p:attrNameLst>
                                          <p:attrName>style.visibility</p:attrName>
                                        </p:attrNameLst>
                                      </p:cBhvr>
                                      <p:to>
                                        <p:strVal val="visible"/>
                                      </p:to>
                                    </p:set>
                                    <p:animEffect transition="in" filter="wipe(down)">
                                      <p:cBhvr>
                                        <p:cTn id="26" dur="600"/>
                                        <p:tgtEl>
                                          <p:spTgt spid="120"/>
                                        </p:tgtEl>
                                      </p:cBhvr>
                                    </p:animEffect>
                                  </p:childTnLst>
                                </p:cTn>
                              </p:par>
                              <p:par>
                                <p:cTn id="27" presetID="37" presetClass="entr" presetSubtype="0"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750"/>
                                        <p:tgtEl>
                                          <p:spTgt spid="29"/>
                                        </p:tgtEl>
                                      </p:cBhvr>
                                    </p:animEffect>
                                    <p:anim calcmode="lin" valueType="num">
                                      <p:cBhvr>
                                        <p:cTn id="30" dur="750" fill="hold"/>
                                        <p:tgtEl>
                                          <p:spTgt spid="29"/>
                                        </p:tgtEl>
                                        <p:attrNameLst>
                                          <p:attrName>ppt_x</p:attrName>
                                        </p:attrNameLst>
                                      </p:cBhvr>
                                      <p:tavLst>
                                        <p:tav tm="0">
                                          <p:val>
                                            <p:strVal val="#ppt_x"/>
                                          </p:val>
                                        </p:tav>
                                        <p:tav tm="100000">
                                          <p:val>
                                            <p:strVal val="#ppt_x"/>
                                          </p:val>
                                        </p:tav>
                                      </p:tavLst>
                                    </p:anim>
                                    <p:anim calcmode="lin" valueType="num">
                                      <p:cBhvr>
                                        <p:cTn id="31" dur="675" decel="100000" fill="hold"/>
                                        <p:tgtEl>
                                          <p:spTgt spid="29"/>
                                        </p:tgtEl>
                                        <p:attrNameLst>
                                          <p:attrName>ppt_y</p:attrName>
                                        </p:attrNameLst>
                                      </p:cBhvr>
                                      <p:tavLst>
                                        <p:tav tm="0">
                                          <p:val>
                                            <p:strVal val="#ppt_y+1"/>
                                          </p:val>
                                        </p:tav>
                                        <p:tav tm="100000">
                                          <p:val>
                                            <p:strVal val="#ppt_y-.03"/>
                                          </p:val>
                                        </p:tav>
                                      </p:tavLst>
                                    </p:anim>
                                    <p:anim calcmode="lin" valueType="num">
                                      <p:cBhvr>
                                        <p:cTn id="32" dur="75" accel="100000" fill="hold">
                                          <p:stCondLst>
                                            <p:cond delay="675"/>
                                          </p:stCondLst>
                                        </p:cTn>
                                        <p:tgtEl>
                                          <p:spTgt spid="2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60" grpId="0" bldLvl="0" animBg="1"/>
      <p:bldP spid="5" grpId="0"/>
      <p:bldP spid="117" grpId="0"/>
      <p:bldP spid="119" grpId="0" bldLvl="0" animBg="1"/>
      <p:bldP spid="120" grpId="0"/>
      <p:bldP spid="2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1"/>
          <p:cNvSpPr/>
          <p:nvPr/>
        </p:nvSpPr>
        <p:spPr>
          <a:xfrm>
            <a:off x="635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TextBox 116"/>
          <p:cNvSpPr txBox="1"/>
          <p:nvPr/>
        </p:nvSpPr>
        <p:spPr>
          <a:xfrm>
            <a:off x="544195" y="1331595"/>
            <a:ext cx="11116310" cy="3415030"/>
          </a:xfrm>
          <a:prstGeom prst="rect">
            <a:avLst/>
          </a:prstGeom>
          <a:noFill/>
        </p:spPr>
        <p:txBody>
          <a:bodyPr wrap="square" rtlCol="0">
            <a:spAutoFit/>
            <a:scene3d>
              <a:camera prst="orthographicFront"/>
              <a:lightRig rig="threePt" dir="t"/>
            </a:scene3d>
          </a:bodyPr>
          <a:lstStyle/>
          <a:p>
            <a:pPr algn="just" fontAlgn="auto">
              <a:lnSpc>
                <a:spcPct val="150000"/>
              </a:lnSpc>
            </a:pPr>
            <a:r>
              <a:rPr lang="en-US" sz="1600" b="1" dirty="0">
                <a:solidFill>
                  <a:srgbClr val="FFCAA7"/>
                </a:solidFill>
                <a:latin typeface="+mj-lt"/>
                <a:sym typeface="+mn-ea"/>
              </a:rPr>
              <a:t>Based on personnel allocation, the following task division has been established for the Enchanted Movie project:</a:t>
            </a:r>
            <a:endParaRPr lang="en-US" sz="1600" b="1" dirty="0">
              <a:solidFill>
                <a:srgbClr val="FFCAA7"/>
              </a:solidFill>
              <a:latin typeface="+mj-lt"/>
              <a:sym typeface="+mn-ea"/>
            </a:endParaRPr>
          </a:p>
          <a:p>
            <a:pPr algn="just" fontAlgn="auto">
              <a:lnSpc>
                <a:spcPct val="150000"/>
              </a:lnSpc>
            </a:pPr>
            <a:endParaRPr lang="en-US" sz="1600" b="1" dirty="0">
              <a:solidFill>
                <a:srgbClr val="FFCAA7"/>
              </a:solidFill>
              <a:latin typeface="+mj-lt"/>
              <a:sym typeface="+mn-ea"/>
            </a:endParaRPr>
          </a:p>
          <a:p>
            <a:pPr marL="285750" indent="-285750" algn="just" fontAlgn="auto">
              <a:lnSpc>
                <a:spcPct val="150000"/>
              </a:lnSpc>
              <a:buSzPct val="50000"/>
              <a:buFont typeface="Wingdings" panose="05000000000000000000" charset="0"/>
              <a:buChar char=""/>
            </a:pPr>
            <a:r>
              <a:rPr lang="en-US" sz="1600" b="1" dirty="0">
                <a:solidFill>
                  <a:srgbClr val="FFCAA7"/>
                </a:solidFill>
                <a:latin typeface="+mj-lt"/>
                <a:sym typeface="+mn-ea"/>
              </a:rPr>
              <a:t>Each team member will work as a development engineer, collaborating on front-end and back-end construction, testing, and documentation writing. </a:t>
            </a:r>
            <a:endParaRPr lang="en-US" sz="1600" b="1" dirty="0">
              <a:solidFill>
                <a:srgbClr val="FFCAA7"/>
              </a:solidFill>
              <a:latin typeface="+mj-lt"/>
              <a:sym typeface="+mn-ea"/>
            </a:endParaRPr>
          </a:p>
          <a:p>
            <a:pPr marL="285750" indent="-285750" algn="just" fontAlgn="auto">
              <a:lnSpc>
                <a:spcPct val="150000"/>
              </a:lnSpc>
              <a:buSzPct val="50000"/>
              <a:buFont typeface="Wingdings" panose="05000000000000000000" charset="0"/>
              <a:buChar char=""/>
            </a:pPr>
            <a:endParaRPr lang="en-US" sz="1600" b="1" dirty="0">
              <a:solidFill>
                <a:srgbClr val="FFCAA7"/>
              </a:solidFill>
              <a:latin typeface="+mj-lt"/>
              <a:sym typeface="+mn-ea"/>
            </a:endParaRPr>
          </a:p>
          <a:p>
            <a:pPr marL="285750" indent="-285750" algn="just" fontAlgn="auto">
              <a:lnSpc>
                <a:spcPct val="150000"/>
              </a:lnSpc>
              <a:buSzPct val="50000"/>
              <a:buFont typeface="Wingdings" panose="05000000000000000000" charset="0"/>
              <a:buChar char=""/>
            </a:pPr>
            <a:r>
              <a:rPr lang="en-US" sz="1600" b="1" dirty="0">
                <a:solidFill>
                  <a:srgbClr val="FFCAA7"/>
                </a:solidFill>
                <a:latin typeface="+mj-lt"/>
                <a:sym typeface="+mn-ea"/>
              </a:rPr>
              <a:t>The project manager will allocate sub-requirements and oversee the handling of parent requirements. </a:t>
            </a:r>
            <a:endParaRPr lang="en-US" sz="1600" b="1" dirty="0">
              <a:solidFill>
                <a:srgbClr val="FFCAA7"/>
              </a:solidFill>
              <a:latin typeface="+mj-lt"/>
              <a:sym typeface="+mn-ea"/>
            </a:endParaRPr>
          </a:p>
          <a:p>
            <a:pPr marL="285750" indent="-285750" algn="just" fontAlgn="auto">
              <a:lnSpc>
                <a:spcPct val="150000"/>
              </a:lnSpc>
              <a:buSzPct val="50000"/>
              <a:buFont typeface="Wingdings" panose="05000000000000000000" charset="0"/>
              <a:buChar char=""/>
            </a:pPr>
            <a:endParaRPr lang="en-US" sz="1600" b="1" dirty="0">
              <a:solidFill>
                <a:srgbClr val="FFCAA7"/>
              </a:solidFill>
              <a:latin typeface="+mj-lt"/>
              <a:sym typeface="+mn-ea"/>
            </a:endParaRPr>
          </a:p>
          <a:p>
            <a:pPr marL="285750" indent="-285750" algn="just" fontAlgn="auto">
              <a:lnSpc>
                <a:spcPct val="150000"/>
              </a:lnSpc>
              <a:buSzPct val="50000"/>
              <a:buFont typeface="Wingdings" panose="05000000000000000000" charset="0"/>
              <a:buChar char=""/>
            </a:pPr>
            <a:r>
              <a:rPr lang="en-US" sz="1600" b="1" dirty="0">
                <a:solidFill>
                  <a:srgbClr val="FFCAA7"/>
                </a:solidFill>
                <a:latin typeface="+mj-lt"/>
                <a:sym typeface="+mn-ea"/>
              </a:rPr>
              <a:t>Each team member will develop their assigned task module, and the project manager will conduct a final review.</a:t>
            </a:r>
            <a:endParaRPr lang="en-US" sz="1600" b="1" dirty="0">
              <a:solidFill>
                <a:srgbClr val="FFCAA7"/>
              </a:solidFill>
              <a:latin typeface="+mj-lt"/>
              <a:sym typeface="+mn-ea"/>
            </a:endParaRPr>
          </a:p>
        </p:txBody>
      </p:sp>
      <p:sp>
        <p:nvSpPr>
          <p:cNvPr id="119" name="Freeform 11"/>
          <p:cNvSpPr>
            <a:spLocks noEditPoints="1"/>
          </p:cNvSpPr>
          <p:nvPr/>
        </p:nvSpPr>
        <p:spPr bwMode="auto">
          <a:xfrm>
            <a:off x="5955568" y="532700"/>
            <a:ext cx="293716" cy="179166"/>
          </a:xfrm>
          <a:custGeom>
            <a:avLst/>
            <a:gdLst>
              <a:gd name="T0" fmla="*/ 972 w 1969"/>
              <a:gd name="T1" fmla="*/ 117 h 1193"/>
              <a:gd name="T2" fmla="*/ 761 w 1969"/>
              <a:gd name="T3" fmla="*/ 142 h 1193"/>
              <a:gd name="T4" fmla="*/ 895 w 1969"/>
              <a:gd name="T5" fmla="*/ 309 h 1193"/>
              <a:gd name="T6" fmla="*/ 825 w 1969"/>
              <a:gd name="T7" fmla="*/ 117 h 1193"/>
              <a:gd name="T8" fmla="*/ 920 w 1969"/>
              <a:gd name="T9" fmla="*/ 64 h 1193"/>
              <a:gd name="T10" fmla="*/ 1214 w 1969"/>
              <a:gd name="T11" fmla="*/ 268 h 1193"/>
              <a:gd name="T12" fmla="*/ 1189 w 1969"/>
              <a:gd name="T13" fmla="*/ 142 h 1193"/>
              <a:gd name="T14" fmla="*/ 1716 w 1969"/>
              <a:gd name="T15" fmla="*/ 101 h 1193"/>
              <a:gd name="T16" fmla="*/ 1650 w 1969"/>
              <a:gd name="T17" fmla="*/ 187 h 1193"/>
              <a:gd name="T18" fmla="*/ 1385 w 1969"/>
              <a:gd name="T19" fmla="*/ 156 h 1193"/>
              <a:gd name="T20" fmla="*/ 1882 w 1969"/>
              <a:gd name="T21" fmla="*/ 362 h 1193"/>
              <a:gd name="T22" fmla="*/ 1338 w 1969"/>
              <a:gd name="T23" fmla="*/ 229 h 1193"/>
              <a:gd name="T24" fmla="*/ 1427 w 1969"/>
              <a:gd name="T25" fmla="*/ 307 h 1193"/>
              <a:gd name="T26" fmla="*/ 1768 w 1969"/>
              <a:gd name="T27" fmla="*/ 474 h 1193"/>
              <a:gd name="T28" fmla="*/ 1301 w 1969"/>
              <a:gd name="T29" fmla="*/ 371 h 1193"/>
              <a:gd name="T30" fmla="*/ 1371 w 1969"/>
              <a:gd name="T31" fmla="*/ 569 h 1193"/>
              <a:gd name="T32" fmla="*/ 1201 w 1969"/>
              <a:gd name="T33" fmla="*/ 453 h 1193"/>
              <a:gd name="T34" fmla="*/ 1210 w 1969"/>
              <a:gd name="T35" fmla="*/ 591 h 1193"/>
              <a:gd name="T36" fmla="*/ 1113 w 1969"/>
              <a:gd name="T37" fmla="*/ 589 h 1193"/>
              <a:gd name="T38" fmla="*/ 1239 w 1969"/>
              <a:gd name="T39" fmla="*/ 676 h 1193"/>
              <a:gd name="T40" fmla="*/ 1301 w 1969"/>
              <a:gd name="T41" fmla="*/ 766 h 1193"/>
              <a:gd name="T42" fmla="*/ 1419 w 1969"/>
              <a:gd name="T43" fmla="*/ 756 h 1193"/>
              <a:gd name="T44" fmla="*/ 1392 w 1969"/>
              <a:gd name="T45" fmla="*/ 787 h 1193"/>
              <a:gd name="T46" fmla="*/ 1388 w 1969"/>
              <a:gd name="T47" fmla="*/ 832 h 1193"/>
              <a:gd name="T48" fmla="*/ 1303 w 1969"/>
              <a:gd name="T49" fmla="*/ 801 h 1193"/>
              <a:gd name="T50" fmla="*/ 1268 w 1969"/>
              <a:gd name="T51" fmla="*/ 832 h 1193"/>
              <a:gd name="T52" fmla="*/ 1218 w 1969"/>
              <a:gd name="T53" fmla="*/ 723 h 1193"/>
              <a:gd name="T54" fmla="*/ 1133 w 1969"/>
              <a:gd name="T55" fmla="*/ 727 h 1193"/>
              <a:gd name="T56" fmla="*/ 1106 w 1969"/>
              <a:gd name="T57" fmla="*/ 768 h 1193"/>
              <a:gd name="T58" fmla="*/ 1100 w 1969"/>
              <a:gd name="T59" fmla="*/ 863 h 1193"/>
              <a:gd name="T60" fmla="*/ 1086 w 1969"/>
              <a:gd name="T61" fmla="*/ 1104 h 1193"/>
              <a:gd name="T62" fmla="*/ 1034 w 1969"/>
              <a:gd name="T63" fmla="*/ 923 h 1193"/>
              <a:gd name="T64" fmla="*/ 1001 w 1969"/>
              <a:gd name="T65" fmla="*/ 1191 h 1193"/>
              <a:gd name="T66" fmla="*/ 962 w 1969"/>
              <a:gd name="T67" fmla="*/ 925 h 1193"/>
              <a:gd name="T68" fmla="*/ 883 w 1969"/>
              <a:gd name="T69" fmla="*/ 1071 h 1193"/>
              <a:gd name="T70" fmla="*/ 943 w 1969"/>
              <a:gd name="T71" fmla="*/ 713 h 1193"/>
              <a:gd name="T72" fmla="*/ 881 w 1969"/>
              <a:gd name="T73" fmla="*/ 766 h 1193"/>
              <a:gd name="T74" fmla="*/ 895 w 1969"/>
              <a:gd name="T75" fmla="*/ 655 h 1193"/>
              <a:gd name="T76" fmla="*/ 794 w 1969"/>
              <a:gd name="T77" fmla="*/ 746 h 1193"/>
              <a:gd name="T78" fmla="*/ 715 w 1969"/>
              <a:gd name="T79" fmla="*/ 826 h 1193"/>
              <a:gd name="T80" fmla="*/ 637 w 1969"/>
              <a:gd name="T81" fmla="*/ 843 h 1193"/>
              <a:gd name="T82" fmla="*/ 643 w 1969"/>
              <a:gd name="T83" fmla="*/ 808 h 1193"/>
              <a:gd name="T84" fmla="*/ 594 w 1969"/>
              <a:gd name="T85" fmla="*/ 787 h 1193"/>
              <a:gd name="T86" fmla="*/ 610 w 1969"/>
              <a:gd name="T87" fmla="*/ 766 h 1193"/>
              <a:gd name="T88" fmla="*/ 676 w 1969"/>
              <a:gd name="T89" fmla="*/ 766 h 1193"/>
              <a:gd name="T90" fmla="*/ 786 w 1969"/>
              <a:gd name="T91" fmla="*/ 626 h 1193"/>
              <a:gd name="T92" fmla="*/ 771 w 1969"/>
              <a:gd name="T93" fmla="*/ 589 h 1193"/>
              <a:gd name="T94" fmla="*/ 778 w 1969"/>
              <a:gd name="T95" fmla="*/ 455 h 1193"/>
              <a:gd name="T96" fmla="*/ 612 w 1969"/>
              <a:gd name="T97" fmla="*/ 562 h 1193"/>
              <a:gd name="T98" fmla="*/ 678 w 1969"/>
              <a:gd name="T99" fmla="*/ 371 h 1193"/>
              <a:gd name="T100" fmla="*/ 199 w 1969"/>
              <a:gd name="T101" fmla="*/ 476 h 1193"/>
              <a:gd name="T102" fmla="*/ 550 w 1969"/>
              <a:gd name="T103" fmla="*/ 307 h 1193"/>
              <a:gd name="T104" fmla="*/ 631 w 1969"/>
              <a:gd name="T105" fmla="*/ 237 h 1193"/>
              <a:gd name="T106" fmla="*/ 366 w 1969"/>
              <a:gd name="T107" fmla="*/ 342 h 1193"/>
              <a:gd name="T108" fmla="*/ 641 w 1969"/>
              <a:gd name="T109" fmla="*/ 152 h 1193"/>
              <a:gd name="T110" fmla="*/ 471 w 1969"/>
              <a:gd name="T111" fmla="*/ 123 h 1193"/>
              <a:gd name="T112" fmla="*/ 0 w 1969"/>
              <a:gd name="T113" fmla="*/ 243 h 1193"/>
              <a:gd name="T114" fmla="*/ 589 w 1969"/>
              <a:gd name="T115" fmla="*/ 4 h 1193"/>
              <a:gd name="T116" fmla="*/ 775 w 1969"/>
              <a:gd name="T117" fmla="*/ 150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69" h="1193">
                <a:moveTo>
                  <a:pt x="1003" y="97"/>
                </a:moveTo>
                <a:cubicBezTo>
                  <a:pt x="988" y="93"/>
                  <a:pt x="968" y="82"/>
                  <a:pt x="945" y="64"/>
                </a:cubicBezTo>
                <a:cubicBezTo>
                  <a:pt x="957" y="95"/>
                  <a:pt x="968" y="111"/>
                  <a:pt x="972" y="117"/>
                </a:cubicBezTo>
                <a:cubicBezTo>
                  <a:pt x="986" y="115"/>
                  <a:pt x="997" y="107"/>
                  <a:pt x="1003" y="97"/>
                </a:cubicBezTo>
                <a:close/>
                <a:moveTo>
                  <a:pt x="775" y="150"/>
                </a:moveTo>
                <a:cubicBezTo>
                  <a:pt x="775" y="150"/>
                  <a:pt x="771" y="148"/>
                  <a:pt x="761" y="142"/>
                </a:cubicBezTo>
                <a:cubicBezTo>
                  <a:pt x="749" y="136"/>
                  <a:pt x="740" y="132"/>
                  <a:pt x="736" y="132"/>
                </a:cubicBezTo>
                <a:cubicBezTo>
                  <a:pt x="724" y="189"/>
                  <a:pt x="732" y="235"/>
                  <a:pt x="761" y="268"/>
                </a:cubicBezTo>
                <a:cubicBezTo>
                  <a:pt x="790" y="301"/>
                  <a:pt x="835" y="313"/>
                  <a:pt x="895" y="309"/>
                </a:cubicBezTo>
                <a:cubicBezTo>
                  <a:pt x="918" y="276"/>
                  <a:pt x="928" y="239"/>
                  <a:pt x="928" y="200"/>
                </a:cubicBezTo>
                <a:cubicBezTo>
                  <a:pt x="926" y="154"/>
                  <a:pt x="912" y="123"/>
                  <a:pt x="879" y="107"/>
                </a:cubicBezTo>
                <a:cubicBezTo>
                  <a:pt x="881" y="107"/>
                  <a:pt x="862" y="111"/>
                  <a:pt x="825" y="117"/>
                </a:cubicBezTo>
                <a:cubicBezTo>
                  <a:pt x="827" y="101"/>
                  <a:pt x="831" y="88"/>
                  <a:pt x="842" y="76"/>
                </a:cubicBezTo>
                <a:cubicBezTo>
                  <a:pt x="842" y="76"/>
                  <a:pt x="852" y="66"/>
                  <a:pt x="873" y="47"/>
                </a:cubicBezTo>
                <a:cubicBezTo>
                  <a:pt x="900" y="51"/>
                  <a:pt x="916" y="58"/>
                  <a:pt x="920" y="64"/>
                </a:cubicBezTo>
                <a:cubicBezTo>
                  <a:pt x="970" y="18"/>
                  <a:pt x="1009" y="31"/>
                  <a:pt x="1040" y="105"/>
                </a:cubicBezTo>
                <a:cubicBezTo>
                  <a:pt x="1063" y="156"/>
                  <a:pt x="1077" y="222"/>
                  <a:pt x="1084" y="303"/>
                </a:cubicBezTo>
                <a:cubicBezTo>
                  <a:pt x="1139" y="315"/>
                  <a:pt x="1183" y="303"/>
                  <a:pt x="1214" y="268"/>
                </a:cubicBezTo>
                <a:cubicBezTo>
                  <a:pt x="1245" y="233"/>
                  <a:pt x="1253" y="189"/>
                  <a:pt x="1243" y="132"/>
                </a:cubicBezTo>
                <a:cubicBezTo>
                  <a:pt x="1235" y="130"/>
                  <a:pt x="1226" y="134"/>
                  <a:pt x="1214" y="140"/>
                </a:cubicBezTo>
                <a:cubicBezTo>
                  <a:pt x="1204" y="146"/>
                  <a:pt x="1195" y="146"/>
                  <a:pt x="1189" y="142"/>
                </a:cubicBezTo>
                <a:cubicBezTo>
                  <a:pt x="1177" y="93"/>
                  <a:pt x="1199" y="56"/>
                  <a:pt x="1253" y="31"/>
                </a:cubicBezTo>
                <a:cubicBezTo>
                  <a:pt x="1297" y="10"/>
                  <a:pt x="1348" y="2"/>
                  <a:pt x="1408" y="4"/>
                </a:cubicBezTo>
                <a:cubicBezTo>
                  <a:pt x="1503" y="8"/>
                  <a:pt x="1607" y="39"/>
                  <a:pt x="1716" y="101"/>
                </a:cubicBezTo>
                <a:cubicBezTo>
                  <a:pt x="1865" y="185"/>
                  <a:pt x="1948" y="231"/>
                  <a:pt x="1969" y="237"/>
                </a:cubicBezTo>
                <a:cubicBezTo>
                  <a:pt x="1909" y="257"/>
                  <a:pt x="1853" y="262"/>
                  <a:pt x="1795" y="247"/>
                </a:cubicBezTo>
                <a:cubicBezTo>
                  <a:pt x="1760" y="239"/>
                  <a:pt x="1712" y="218"/>
                  <a:pt x="1650" y="187"/>
                </a:cubicBezTo>
                <a:cubicBezTo>
                  <a:pt x="1586" y="154"/>
                  <a:pt x="1536" y="132"/>
                  <a:pt x="1501" y="121"/>
                </a:cubicBezTo>
                <a:cubicBezTo>
                  <a:pt x="1439" y="105"/>
                  <a:pt x="1377" y="105"/>
                  <a:pt x="1311" y="119"/>
                </a:cubicBezTo>
                <a:cubicBezTo>
                  <a:pt x="1319" y="140"/>
                  <a:pt x="1344" y="152"/>
                  <a:pt x="1385" y="156"/>
                </a:cubicBezTo>
                <a:cubicBezTo>
                  <a:pt x="1458" y="165"/>
                  <a:pt x="1491" y="167"/>
                  <a:pt x="1487" y="167"/>
                </a:cubicBezTo>
                <a:cubicBezTo>
                  <a:pt x="1538" y="179"/>
                  <a:pt x="1605" y="212"/>
                  <a:pt x="1685" y="264"/>
                </a:cubicBezTo>
                <a:cubicBezTo>
                  <a:pt x="1768" y="317"/>
                  <a:pt x="1832" y="350"/>
                  <a:pt x="1882" y="362"/>
                </a:cubicBezTo>
                <a:cubicBezTo>
                  <a:pt x="1842" y="387"/>
                  <a:pt x="1797" y="395"/>
                  <a:pt x="1747" y="389"/>
                </a:cubicBezTo>
                <a:cubicBezTo>
                  <a:pt x="1710" y="385"/>
                  <a:pt x="1665" y="369"/>
                  <a:pt x="1611" y="344"/>
                </a:cubicBezTo>
                <a:cubicBezTo>
                  <a:pt x="1460" y="272"/>
                  <a:pt x="1369" y="233"/>
                  <a:pt x="1338" y="229"/>
                </a:cubicBezTo>
                <a:cubicBezTo>
                  <a:pt x="1336" y="249"/>
                  <a:pt x="1348" y="268"/>
                  <a:pt x="1371" y="280"/>
                </a:cubicBezTo>
                <a:cubicBezTo>
                  <a:pt x="1377" y="284"/>
                  <a:pt x="1388" y="288"/>
                  <a:pt x="1400" y="295"/>
                </a:cubicBezTo>
                <a:cubicBezTo>
                  <a:pt x="1412" y="301"/>
                  <a:pt x="1423" y="305"/>
                  <a:pt x="1427" y="307"/>
                </a:cubicBezTo>
                <a:cubicBezTo>
                  <a:pt x="1441" y="317"/>
                  <a:pt x="1466" y="334"/>
                  <a:pt x="1499" y="358"/>
                </a:cubicBezTo>
                <a:cubicBezTo>
                  <a:pt x="1530" y="381"/>
                  <a:pt x="1557" y="400"/>
                  <a:pt x="1576" y="412"/>
                </a:cubicBezTo>
                <a:cubicBezTo>
                  <a:pt x="1638" y="451"/>
                  <a:pt x="1704" y="472"/>
                  <a:pt x="1768" y="474"/>
                </a:cubicBezTo>
                <a:cubicBezTo>
                  <a:pt x="1708" y="521"/>
                  <a:pt x="1623" y="525"/>
                  <a:pt x="1522" y="486"/>
                </a:cubicBezTo>
                <a:cubicBezTo>
                  <a:pt x="1445" y="457"/>
                  <a:pt x="1375" y="414"/>
                  <a:pt x="1313" y="356"/>
                </a:cubicBezTo>
                <a:cubicBezTo>
                  <a:pt x="1311" y="358"/>
                  <a:pt x="1307" y="362"/>
                  <a:pt x="1301" y="371"/>
                </a:cubicBezTo>
                <a:cubicBezTo>
                  <a:pt x="1297" y="377"/>
                  <a:pt x="1290" y="381"/>
                  <a:pt x="1286" y="383"/>
                </a:cubicBezTo>
                <a:cubicBezTo>
                  <a:pt x="1352" y="474"/>
                  <a:pt x="1450" y="546"/>
                  <a:pt x="1574" y="601"/>
                </a:cubicBezTo>
                <a:cubicBezTo>
                  <a:pt x="1505" y="622"/>
                  <a:pt x="1437" y="612"/>
                  <a:pt x="1371" y="569"/>
                </a:cubicBezTo>
                <a:cubicBezTo>
                  <a:pt x="1334" y="546"/>
                  <a:pt x="1286" y="501"/>
                  <a:pt x="1228" y="437"/>
                </a:cubicBezTo>
                <a:cubicBezTo>
                  <a:pt x="1226" y="439"/>
                  <a:pt x="1222" y="441"/>
                  <a:pt x="1216" y="445"/>
                </a:cubicBezTo>
                <a:cubicBezTo>
                  <a:pt x="1210" y="449"/>
                  <a:pt x="1206" y="451"/>
                  <a:pt x="1201" y="453"/>
                </a:cubicBezTo>
                <a:cubicBezTo>
                  <a:pt x="1212" y="482"/>
                  <a:pt x="1235" y="513"/>
                  <a:pt x="1268" y="550"/>
                </a:cubicBezTo>
                <a:cubicBezTo>
                  <a:pt x="1305" y="591"/>
                  <a:pt x="1330" y="622"/>
                  <a:pt x="1340" y="639"/>
                </a:cubicBezTo>
                <a:cubicBezTo>
                  <a:pt x="1288" y="637"/>
                  <a:pt x="1245" y="620"/>
                  <a:pt x="1210" y="591"/>
                </a:cubicBezTo>
                <a:cubicBezTo>
                  <a:pt x="1183" y="569"/>
                  <a:pt x="1158" y="536"/>
                  <a:pt x="1133" y="490"/>
                </a:cubicBezTo>
                <a:cubicBezTo>
                  <a:pt x="1123" y="494"/>
                  <a:pt x="1115" y="509"/>
                  <a:pt x="1110" y="531"/>
                </a:cubicBezTo>
                <a:cubicBezTo>
                  <a:pt x="1106" y="554"/>
                  <a:pt x="1106" y="575"/>
                  <a:pt x="1113" y="589"/>
                </a:cubicBezTo>
                <a:cubicBezTo>
                  <a:pt x="1119" y="608"/>
                  <a:pt x="1146" y="620"/>
                  <a:pt x="1189" y="626"/>
                </a:cubicBezTo>
                <a:cubicBezTo>
                  <a:pt x="1232" y="632"/>
                  <a:pt x="1257" y="645"/>
                  <a:pt x="1261" y="663"/>
                </a:cubicBezTo>
                <a:cubicBezTo>
                  <a:pt x="1259" y="665"/>
                  <a:pt x="1251" y="669"/>
                  <a:pt x="1239" y="676"/>
                </a:cubicBezTo>
                <a:cubicBezTo>
                  <a:pt x="1228" y="680"/>
                  <a:pt x="1224" y="686"/>
                  <a:pt x="1224" y="696"/>
                </a:cubicBezTo>
                <a:cubicBezTo>
                  <a:pt x="1228" y="709"/>
                  <a:pt x="1241" y="721"/>
                  <a:pt x="1259" y="733"/>
                </a:cubicBezTo>
                <a:cubicBezTo>
                  <a:pt x="1280" y="748"/>
                  <a:pt x="1294" y="758"/>
                  <a:pt x="1301" y="766"/>
                </a:cubicBezTo>
                <a:cubicBezTo>
                  <a:pt x="1305" y="764"/>
                  <a:pt x="1315" y="762"/>
                  <a:pt x="1328" y="756"/>
                </a:cubicBezTo>
                <a:cubicBezTo>
                  <a:pt x="1342" y="750"/>
                  <a:pt x="1352" y="746"/>
                  <a:pt x="1361" y="744"/>
                </a:cubicBezTo>
                <a:cubicBezTo>
                  <a:pt x="1388" y="735"/>
                  <a:pt x="1408" y="740"/>
                  <a:pt x="1419" y="756"/>
                </a:cubicBezTo>
                <a:cubicBezTo>
                  <a:pt x="1412" y="754"/>
                  <a:pt x="1400" y="758"/>
                  <a:pt x="1381" y="766"/>
                </a:cubicBezTo>
                <a:cubicBezTo>
                  <a:pt x="1361" y="775"/>
                  <a:pt x="1344" y="779"/>
                  <a:pt x="1330" y="777"/>
                </a:cubicBezTo>
                <a:cubicBezTo>
                  <a:pt x="1336" y="781"/>
                  <a:pt x="1357" y="785"/>
                  <a:pt x="1392" y="787"/>
                </a:cubicBezTo>
                <a:cubicBezTo>
                  <a:pt x="1419" y="789"/>
                  <a:pt x="1433" y="799"/>
                  <a:pt x="1437" y="814"/>
                </a:cubicBezTo>
                <a:cubicBezTo>
                  <a:pt x="1421" y="820"/>
                  <a:pt x="1394" y="816"/>
                  <a:pt x="1352" y="803"/>
                </a:cubicBezTo>
                <a:cubicBezTo>
                  <a:pt x="1352" y="810"/>
                  <a:pt x="1365" y="818"/>
                  <a:pt x="1388" y="832"/>
                </a:cubicBezTo>
                <a:cubicBezTo>
                  <a:pt x="1408" y="845"/>
                  <a:pt x="1414" y="863"/>
                  <a:pt x="1404" y="882"/>
                </a:cubicBezTo>
                <a:cubicBezTo>
                  <a:pt x="1390" y="876"/>
                  <a:pt x="1371" y="861"/>
                  <a:pt x="1352" y="843"/>
                </a:cubicBezTo>
                <a:cubicBezTo>
                  <a:pt x="1330" y="822"/>
                  <a:pt x="1313" y="808"/>
                  <a:pt x="1303" y="801"/>
                </a:cubicBezTo>
                <a:cubicBezTo>
                  <a:pt x="1303" y="812"/>
                  <a:pt x="1301" y="822"/>
                  <a:pt x="1294" y="838"/>
                </a:cubicBezTo>
                <a:cubicBezTo>
                  <a:pt x="1286" y="861"/>
                  <a:pt x="1286" y="861"/>
                  <a:pt x="1286" y="861"/>
                </a:cubicBezTo>
                <a:cubicBezTo>
                  <a:pt x="1272" y="865"/>
                  <a:pt x="1263" y="857"/>
                  <a:pt x="1268" y="832"/>
                </a:cubicBezTo>
                <a:cubicBezTo>
                  <a:pt x="1272" y="812"/>
                  <a:pt x="1278" y="795"/>
                  <a:pt x="1286" y="787"/>
                </a:cubicBezTo>
                <a:cubicBezTo>
                  <a:pt x="1278" y="777"/>
                  <a:pt x="1268" y="766"/>
                  <a:pt x="1253" y="754"/>
                </a:cubicBezTo>
                <a:cubicBezTo>
                  <a:pt x="1232" y="735"/>
                  <a:pt x="1222" y="725"/>
                  <a:pt x="1218" y="723"/>
                </a:cubicBezTo>
                <a:cubicBezTo>
                  <a:pt x="1208" y="725"/>
                  <a:pt x="1199" y="733"/>
                  <a:pt x="1193" y="744"/>
                </a:cubicBezTo>
                <a:cubicBezTo>
                  <a:pt x="1187" y="754"/>
                  <a:pt x="1187" y="766"/>
                  <a:pt x="1191" y="777"/>
                </a:cubicBezTo>
                <a:cubicBezTo>
                  <a:pt x="1166" y="775"/>
                  <a:pt x="1146" y="758"/>
                  <a:pt x="1133" y="727"/>
                </a:cubicBezTo>
                <a:cubicBezTo>
                  <a:pt x="1115" y="686"/>
                  <a:pt x="1102" y="661"/>
                  <a:pt x="1096" y="655"/>
                </a:cubicBezTo>
                <a:cubicBezTo>
                  <a:pt x="1090" y="663"/>
                  <a:pt x="1081" y="678"/>
                  <a:pt x="1069" y="698"/>
                </a:cubicBezTo>
                <a:cubicBezTo>
                  <a:pt x="1077" y="717"/>
                  <a:pt x="1090" y="740"/>
                  <a:pt x="1106" y="768"/>
                </a:cubicBezTo>
                <a:cubicBezTo>
                  <a:pt x="1125" y="799"/>
                  <a:pt x="1137" y="822"/>
                  <a:pt x="1144" y="836"/>
                </a:cubicBezTo>
                <a:cubicBezTo>
                  <a:pt x="1168" y="890"/>
                  <a:pt x="1172" y="948"/>
                  <a:pt x="1154" y="1007"/>
                </a:cubicBezTo>
                <a:cubicBezTo>
                  <a:pt x="1137" y="977"/>
                  <a:pt x="1119" y="927"/>
                  <a:pt x="1100" y="863"/>
                </a:cubicBezTo>
                <a:cubicBezTo>
                  <a:pt x="1077" y="791"/>
                  <a:pt x="1061" y="742"/>
                  <a:pt x="1048" y="715"/>
                </a:cubicBezTo>
                <a:cubicBezTo>
                  <a:pt x="1053" y="752"/>
                  <a:pt x="1084" y="861"/>
                  <a:pt x="1139" y="1040"/>
                </a:cubicBezTo>
                <a:cubicBezTo>
                  <a:pt x="1104" y="1084"/>
                  <a:pt x="1086" y="1104"/>
                  <a:pt x="1086" y="1104"/>
                </a:cubicBezTo>
                <a:cubicBezTo>
                  <a:pt x="1073" y="1061"/>
                  <a:pt x="1061" y="999"/>
                  <a:pt x="1050" y="923"/>
                </a:cubicBezTo>
                <a:cubicBezTo>
                  <a:pt x="1036" y="814"/>
                  <a:pt x="1026" y="750"/>
                  <a:pt x="1022" y="733"/>
                </a:cubicBezTo>
                <a:cubicBezTo>
                  <a:pt x="1019" y="779"/>
                  <a:pt x="1024" y="843"/>
                  <a:pt x="1034" y="923"/>
                </a:cubicBezTo>
                <a:cubicBezTo>
                  <a:pt x="1046" y="1022"/>
                  <a:pt x="1053" y="1088"/>
                  <a:pt x="1055" y="1117"/>
                </a:cubicBezTo>
                <a:cubicBezTo>
                  <a:pt x="1042" y="1121"/>
                  <a:pt x="1032" y="1133"/>
                  <a:pt x="1024" y="1150"/>
                </a:cubicBezTo>
                <a:cubicBezTo>
                  <a:pt x="1007" y="1178"/>
                  <a:pt x="1001" y="1193"/>
                  <a:pt x="1001" y="1191"/>
                </a:cubicBezTo>
                <a:cubicBezTo>
                  <a:pt x="995" y="1187"/>
                  <a:pt x="986" y="1174"/>
                  <a:pt x="976" y="1152"/>
                </a:cubicBezTo>
                <a:cubicBezTo>
                  <a:pt x="968" y="1133"/>
                  <a:pt x="955" y="1123"/>
                  <a:pt x="941" y="1123"/>
                </a:cubicBezTo>
                <a:cubicBezTo>
                  <a:pt x="943" y="1100"/>
                  <a:pt x="951" y="1034"/>
                  <a:pt x="962" y="925"/>
                </a:cubicBezTo>
                <a:cubicBezTo>
                  <a:pt x="972" y="843"/>
                  <a:pt x="976" y="781"/>
                  <a:pt x="978" y="735"/>
                </a:cubicBezTo>
                <a:cubicBezTo>
                  <a:pt x="953" y="814"/>
                  <a:pt x="933" y="937"/>
                  <a:pt x="912" y="1100"/>
                </a:cubicBezTo>
                <a:cubicBezTo>
                  <a:pt x="904" y="1096"/>
                  <a:pt x="893" y="1086"/>
                  <a:pt x="883" y="1071"/>
                </a:cubicBezTo>
                <a:cubicBezTo>
                  <a:pt x="873" y="1057"/>
                  <a:pt x="862" y="1047"/>
                  <a:pt x="854" y="1042"/>
                </a:cubicBezTo>
                <a:cubicBezTo>
                  <a:pt x="862" y="1009"/>
                  <a:pt x="877" y="954"/>
                  <a:pt x="900" y="880"/>
                </a:cubicBezTo>
                <a:cubicBezTo>
                  <a:pt x="920" y="812"/>
                  <a:pt x="935" y="756"/>
                  <a:pt x="943" y="713"/>
                </a:cubicBezTo>
                <a:cubicBezTo>
                  <a:pt x="937" y="723"/>
                  <a:pt x="904" y="822"/>
                  <a:pt x="842" y="1005"/>
                </a:cubicBezTo>
                <a:cubicBezTo>
                  <a:pt x="815" y="952"/>
                  <a:pt x="815" y="896"/>
                  <a:pt x="840" y="838"/>
                </a:cubicBezTo>
                <a:cubicBezTo>
                  <a:pt x="848" y="820"/>
                  <a:pt x="862" y="795"/>
                  <a:pt x="881" y="766"/>
                </a:cubicBezTo>
                <a:cubicBezTo>
                  <a:pt x="902" y="733"/>
                  <a:pt x="916" y="711"/>
                  <a:pt x="922" y="698"/>
                </a:cubicBezTo>
                <a:cubicBezTo>
                  <a:pt x="920" y="696"/>
                  <a:pt x="916" y="688"/>
                  <a:pt x="908" y="678"/>
                </a:cubicBezTo>
                <a:cubicBezTo>
                  <a:pt x="902" y="669"/>
                  <a:pt x="897" y="661"/>
                  <a:pt x="895" y="655"/>
                </a:cubicBezTo>
                <a:cubicBezTo>
                  <a:pt x="885" y="663"/>
                  <a:pt x="871" y="686"/>
                  <a:pt x="854" y="725"/>
                </a:cubicBezTo>
                <a:cubicBezTo>
                  <a:pt x="842" y="758"/>
                  <a:pt x="821" y="775"/>
                  <a:pt x="794" y="777"/>
                </a:cubicBezTo>
                <a:cubicBezTo>
                  <a:pt x="800" y="766"/>
                  <a:pt x="800" y="756"/>
                  <a:pt x="794" y="746"/>
                </a:cubicBezTo>
                <a:cubicBezTo>
                  <a:pt x="790" y="738"/>
                  <a:pt x="782" y="729"/>
                  <a:pt x="771" y="723"/>
                </a:cubicBezTo>
                <a:cubicBezTo>
                  <a:pt x="749" y="738"/>
                  <a:pt x="726" y="758"/>
                  <a:pt x="701" y="787"/>
                </a:cubicBezTo>
                <a:cubicBezTo>
                  <a:pt x="711" y="814"/>
                  <a:pt x="715" y="826"/>
                  <a:pt x="715" y="826"/>
                </a:cubicBezTo>
                <a:cubicBezTo>
                  <a:pt x="720" y="843"/>
                  <a:pt x="715" y="857"/>
                  <a:pt x="707" y="865"/>
                </a:cubicBezTo>
                <a:cubicBezTo>
                  <a:pt x="689" y="857"/>
                  <a:pt x="682" y="838"/>
                  <a:pt x="687" y="808"/>
                </a:cubicBezTo>
                <a:cubicBezTo>
                  <a:pt x="674" y="810"/>
                  <a:pt x="658" y="820"/>
                  <a:pt x="637" y="843"/>
                </a:cubicBezTo>
                <a:cubicBezTo>
                  <a:pt x="614" y="865"/>
                  <a:pt x="596" y="880"/>
                  <a:pt x="579" y="884"/>
                </a:cubicBezTo>
                <a:cubicBezTo>
                  <a:pt x="577" y="861"/>
                  <a:pt x="583" y="845"/>
                  <a:pt x="598" y="832"/>
                </a:cubicBezTo>
                <a:cubicBezTo>
                  <a:pt x="594" y="834"/>
                  <a:pt x="610" y="826"/>
                  <a:pt x="643" y="808"/>
                </a:cubicBezTo>
                <a:cubicBezTo>
                  <a:pt x="637" y="805"/>
                  <a:pt x="618" y="808"/>
                  <a:pt x="594" y="814"/>
                </a:cubicBezTo>
                <a:cubicBezTo>
                  <a:pt x="571" y="820"/>
                  <a:pt x="554" y="820"/>
                  <a:pt x="548" y="814"/>
                </a:cubicBezTo>
                <a:cubicBezTo>
                  <a:pt x="552" y="799"/>
                  <a:pt x="569" y="791"/>
                  <a:pt x="594" y="787"/>
                </a:cubicBezTo>
                <a:cubicBezTo>
                  <a:pt x="600" y="785"/>
                  <a:pt x="610" y="785"/>
                  <a:pt x="627" y="785"/>
                </a:cubicBezTo>
                <a:cubicBezTo>
                  <a:pt x="641" y="785"/>
                  <a:pt x="651" y="783"/>
                  <a:pt x="660" y="781"/>
                </a:cubicBezTo>
                <a:cubicBezTo>
                  <a:pt x="649" y="779"/>
                  <a:pt x="633" y="775"/>
                  <a:pt x="610" y="766"/>
                </a:cubicBezTo>
                <a:cubicBezTo>
                  <a:pt x="587" y="760"/>
                  <a:pt x="575" y="756"/>
                  <a:pt x="569" y="754"/>
                </a:cubicBezTo>
                <a:cubicBezTo>
                  <a:pt x="569" y="738"/>
                  <a:pt x="585" y="733"/>
                  <a:pt x="616" y="742"/>
                </a:cubicBezTo>
                <a:cubicBezTo>
                  <a:pt x="643" y="748"/>
                  <a:pt x="662" y="756"/>
                  <a:pt x="676" y="766"/>
                </a:cubicBezTo>
                <a:cubicBezTo>
                  <a:pt x="707" y="748"/>
                  <a:pt x="736" y="725"/>
                  <a:pt x="761" y="702"/>
                </a:cubicBezTo>
                <a:cubicBezTo>
                  <a:pt x="753" y="680"/>
                  <a:pt x="738" y="669"/>
                  <a:pt x="720" y="669"/>
                </a:cubicBezTo>
                <a:cubicBezTo>
                  <a:pt x="726" y="649"/>
                  <a:pt x="749" y="634"/>
                  <a:pt x="786" y="626"/>
                </a:cubicBezTo>
                <a:cubicBezTo>
                  <a:pt x="831" y="616"/>
                  <a:pt x="858" y="608"/>
                  <a:pt x="869" y="599"/>
                </a:cubicBezTo>
                <a:cubicBezTo>
                  <a:pt x="862" y="531"/>
                  <a:pt x="858" y="494"/>
                  <a:pt x="852" y="488"/>
                </a:cubicBezTo>
                <a:cubicBezTo>
                  <a:pt x="819" y="538"/>
                  <a:pt x="792" y="571"/>
                  <a:pt x="771" y="589"/>
                </a:cubicBezTo>
                <a:cubicBezTo>
                  <a:pt x="736" y="620"/>
                  <a:pt x="691" y="637"/>
                  <a:pt x="639" y="637"/>
                </a:cubicBezTo>
                <a:cubicBezTo>
                  <a:pt x="649" y="620"/>
                  <a:pt x="674" y="591"/>
                  <a:pt x="711" y="550"/>
                </a:cubicBezTo>
                <a:cubicBezTo>
                  <a:pt x="742" y="515"/>
                  <a:pt x="765" y="484"/>
                  <a:pt x="778" y="455"/>
                </a:cubicBezTo>
                <a:cubicBezTo>
                  <a:pt x="775" y="451"/>
                  <a:pt x="773" y="447"/>
                  <a:pt x="767" y="443"/>
                </a:cubicBezTo>
                <a:cubicBezTo>
                  <a:pt x="761" y="439"/>
                  <a:pt x="757" y="437"/>
                  <a:pt x="755" y="433"/>
                </a:cubicBezTo>
                <a:cubicBezTo>
                  <a:pt x="687" y="501"/>
                  <a:pt x="639" y="544"/>
                  <a:pt x="612" y="562"/>
                </a:cubicBezTo>
                <a:cubicBezTo>
                  <a:pt x="548" y="604"/>
                  <a:pt x="480" y="618"/>
                  <a:pt x="407" y="604"/>
                </a:cubicBezTo>
                <a:cubicBezTo>
                  <a:pt x="544" y="525"/>
                  <a:pt x="639" y="453"/>
                  <a:pt x="691" y="385"/>
                </a:cubicBezTo>
                <a:cubicBezTo>
                  <a:pt x="689" y="383"/>
                  <a:pt x="687" y="377"/>
                  <a:pt x="678" y="371"/>
                </a:cubicBezTo>
                <a:cubicBezTo>
                  <a:pt x="674" y="365"/>
                  <a:pt x="670" y="358"/>
                  <a:pt x="670" y="354"/>
                </a:cubicBezTo>
                <a:cubicBezTo>
                  <a:pt x="589" y="416"/>
                  <a:pt x="519" y="459"/>
                  <a:pt x="459" y="482"/>
                </a:cubicBezTo>
                <a:cubicBezTo>
                  <a:pt x="362" y="519"/>
                  <a:pt x="275" y="517"/>
                  <a:pt x="199" y="476"/>
                </a:cubicBezTo>
                <a:cubicBezTo>
                  <a:pt x="263" y="474"/>
                  <a:pt x="329" y="453"/>
                  <a:pt x="393" y="414"/>
                </a:cubicBezTo>
                <a:cubicBezTo>
                  <a:pt x="414" y="402"/>
                  <a:pt x="440" y="383"/>
                  <a:pt x="474" y="360"/>
                </a:cubicBezTo>
                <a:cubicBezTo>
                  <a:pt x="509" y="334"/>
                  <a:pt x="534" y="317"/>
                  <a:pt x="550" y="307"/>
                </a:cubicBezTo>
                <a:cubicBezTo>
                  <a:pt x="554" y="303"/>
                  <a:pt x="562" y="299"/>
                  <a:pt x="575" y="295"/>
                </a:cubicBezTo>
                <a:cubicBezTo>
                  <a:pt x="587" y="288"/>
                  <a:pt x="596" y="284"/>
                  <a:pt x="602" y="282"/>
                </a:cubicBezTo>
                <a:cubicBezTo>
                  <a:pt x="622" y="270"/>
                  <a:pt x="631" y="255"/>
                  <a:pt x="631" y="237"/>
                </a:cubicBezTo>
                <a:cubicBezTo>
                  <a:pt x="594" y="239"/>
                  <a:pt x="548" y="249"/>
                  <a:pt x="498" y="274"/>
                </a:cubicBezTo>
                <a:cubicBezTo>
                  <a:pt x="482" y="282"/>
                  <a:pt x="459" y="292"/>
                  <a:pt x="432" y="307"/>
                </a:cubicBezTo>
                <a:cubicBezTo>
                  <a:pt x="397" y="325"/>
                  <a:pt x="376" y="336"/>
                  <a:pt x="366" y="342"/>
                </a:cubicBezTo>
                <a:cubicBezTo>
                  <a:pt x="254" y="398"/>
                  <a:pt x="161" y="406"/>
                  <a:pt x="87" y="371"/>
                </a:cubicBezTo>
                <a:cubicBezTo>
                  <a:pt x="101" y="365"/>
                  <a:pt x="186" y="319"/>
                  <a:pt x="337" y="235"/>
                </a:cubicBezTo>
                <a:cubicBezTo>
                  <a:pt x="436" y="179"/>
                  <a:pt x="538" y="152"/>
                  <a:pt x="641" y="152"/>
                </a:cubicBezTo>
                <a:cubicBezTo>
                  <a:pt x="645" y="150"/>
                  <a:pt x="647" y="146"/>
                  <a:pt x="649" y="138"/>
                </a:cubicBezTo>
                <a:cubicBezTo>
                  <a:pt x="651" y="130"/>
                  <a:pt x="653" y="126"/>
                  <a:pt x="658" y="126"/>
                </a:cubicBezTo>
                <a:cubicBezTo>
                  <a:pt x="594" y="109"/>
                  <a:pt x="532" y="107"/>
                  <a:pt x="471" y="123"/>
                </a:cubicBezTo>
                <a:cubicBezTo>
                  <a:pt x="436" y="132"/>
                  <a:pt x="387" y="152"/>
                  <a:pt x="323" y="185"/>
                </a:cubicBezTo>
                <a:cubicBezTo>
                  <a:pt x="261" y="218"/>
                  <a:pt x="211" y="239"/>
                  <a:pt x="178" y="247"/>
                </a:cubicBezTo>
                <a:cubicBezTo>
                  <a:pt x="120" y="262"/>
                  <a:pt x="62" y="259"/>
                  <a:pt x="0" y="243"/>
                </a:cubicBezTo>
                <a:cubicBezTo>
                  <a:pt x="33" y="231"/>
                  <a:pt x="75" y="208"/>
                  <a:pt x="128" y="175"/>
                </a:cubicBezTo>
                <a:cubicBezTo>
                  <a:pt x="205" y="130"/>
                  <a:pt x="248" y="103"/>
                  <a:pt x="265" y="95"/>
                </a:cubicBezTo>
                <a:cubicBezTo>
                  <a:pt x="381" y="31"/>
                  <a:pt x="488" y="0"/>
                  <a:pt x="589" y="4"/>
                </a:cubicBezTo>
                <a:cubicBezTo>
                  <a:pt x="643" y="6"/>
                  <a:pt x="689" y="14"/>
                  <a:pt x="724" y="33"/>
                </a:cubicBezTo>
                <a:cubicBezTo>
                  <a:pt x="773" y="58"/>
                  <a:pt x="792" y="95"/>
                  <a:pt x="782" y="142"/>
                </a:cubicBezTo>
                <a:cubicBezTo>
                  <a:pt x="778" y="148"/>
                  <a:pt x="775" y="150"/>
                  <a:pt x="775" y="150"/>
                </a:cubicBezTo>
                <a:close/>
              </a:path>
            </a:pathLst>
          </a:custGeom>
          <a:solidFill>
            <a:schemeClr val="accent4"/>
          </a:solidFill>
          <a:ln w="1588" cap="flat">
            <a:noFill/>
            <a:prstDash val="solid"/>
            <a:miter lim="800000"/>
          </a:ln>
        </p:spPr>
        <p:txBody>
          <a:bodyPr vert="horz" wrap="square" lIns="91440" tIns="45720" rIns="91440" bIns="45720" numCol="1" anchor="t" anchorCtr="0" compatLnSpc="1"/>
          <a:lstStyle/>
          <a:p>
            <a:endParaRPr lang="en-ID"/>
          </a:p>
        </p:txBody>
      </p:sp>
      <p:sp>
        <p:nvSpPr>
          <p:cNvPr id="120" name="Rectangle 119"/>
          <p:cNvSpPr/>
          <p:nvPr/>
        </p:nvSpPr>
        <p:spPr>
          <a:xfrm>
            <a:off x="8085715" y="437965"/>
            <a:ext cx="3574846" cy="368300"/>
          </a:xfrm>
          <a:prstGeom prst="rect">
            <a:avLst/>
          </a:prstGeom>
        </p:spPr>
        <p:txBody>
          <a:bodyPr wrap="square">
            <a:spAutoFit/>
          </a:bodyPr>
          <a:lstStyle/>
          <a:p>
            <a:pPr algn="r">
              <a:lnSpc>
                <a:spcPct val="150000"/>
              </a:lnSpc>
            </a:pPr>
            <a:r>
              <a:rPr lang="en-US" sz="1200" dirty="0">
                <a:solidFill>
                  <a:schemeClr val="accent4"/>
                </a:solidFill>
                <a:cs typeface="Poppins" panose="02000000000000000000" pitchFamily="2" charset="0"/>
              </a:rPr>
              <a:t>Task Decomposition &amp; Time Management</a:t>
            </a:r>
            <a:endParaRPr lang="en-US" sz="1200" dirty="0">
              <a:solidFill>
                <a:schemeClr val="accent4"/>
              </a:solidFill>
              <a:cs typeface="Poppins" panose="02000000000000000000" pitchFamily="2" charset="0"/>
            </a:endParaRPr>
          </a:p>
        </p:txBody>
      </p:sp>
      <p:pic>
        <p:nvPicPr>
          <p:cNvPr id="2" name="图片 1" descr="pug"/>
          <p:cNvPicPr>
            <a:picLocks noChangeAspect="1"/>
          </p:cNvPicPr>
          <p:nvPr/>
        </p:nvPicPr>
        <p:blipFill>
          <a:blip r:embed="rId1"/>
          <a:stretch>
            <a:fillRect/>
          </a:stretch>
        </p:blipFill>
        <p:spPr>
          <a:xfrm>
            <a:off x="-100965" y="-671830"/>
            <a:ext cx="3488055" cy="25882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300">
        <p14:pan di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19"/>
                                        </p:tgtEl>
                                        <p:attrNameLst>
                                          <p:attrName>style.visibility</p:attrName>
                                        </p:attrNameLst>
                                      </p:cBhvr>
                                      <p:to>
                                        <p:strVal val="visible"/>
                                      </p:to>
                                    </p:set>
                                    <p:animEffect transition="in" filter="wipe(down)">
                                      <p:cBhvr>
                                        <p:cTn id="7" dur="600"/>
                                        <p:tgtEl>
                                          <p:spTgt spid="11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20"/>
                                        </p:tgtEl>
                                        <p:attrNameLst>
                                          <p:attrName>style.visibility</p:attrName>
                                        </p:attrNameLst>
                                      </p:cBhvr>
                                      <p:to>
                                        <p:strVal val="visible"/>
                                      </p:to>
                                    </p:set>
                                    <p:animEffect transition="in" filter="wipe(down)">
                                      <p:cBhvr>
                                        <p:cTn id="10" dur="600"/>
                                        <p:tgtEl>
                                          <p:spTgt spid="120"/>
                                        </p:tgtEl>
                                      </p:cBhvr>
                                    </p:animEffect>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117"/>
                                        </p:tgtEl>
                                        <p:attrNameLst>
                                          <p:attrName>style.visibility</p:attrName>
                                        </p:attrNameLst>
                                      </p:cBhvr>
                                      <p:to>
                                        <p:strVal val="visible"/>
                                      </p:to>
                                    </p:set>
                                    <p:animEffect transition="in" filter="fade">
                                      <p:cBhvr>
                                        <p:cTn id="14" dur="750"/>
                                        <p:tgtEl>
                                          <p:spTgt spid="117"/>
                                        </p:tgtEl>
                                      </p:cBhvr>
                                    </p:animEffect>
                                    <p:anim calcmode="lin" valueType="num">
                                      <p:cBhvr>
                                        <p:cTn id="15" dur="750" fill="hold"/>
                                        <p:tgtEl>
                                          <p:spTgt spid="117"/>
                                        </p:tgtEl>
                                        <p:attrNameLst>
                                          <p:attrName>ppt_x</p:attrName>
                                        </p:attrNameLst>
                                      </p:cBhvr>
                                      <p:tavLst>
                                        <p:tav tm="0">
                                          <p:val>
                                            <p:strVal val="#ppt_x"/>
                                          </p:val>
                                        </p:tav>
                                        <p:tav tm="100000">
                                          <p:val>
                                            <p:strVal val="#ppt_x"/>
                                          </p:val>
                                        </p:tav>
                                      </p:tavLst>
                                    </p:anim>
                                    <p:anim calcmode="lin" valueType="num">
                                      <p:cBhvr>
                                        <p:cTn id="16" dur="675" decel="100000" fill="hold"/>
                                        <p:tgtEl>
                                          <p:spTgt spid="117"/>
                                        </p:tgtEl>
                                        <p:attrNameLst>
                                          <p:attrName>ppt_y</p:attrName>
                                        </p:attrNameLst>
                                      </p:cBhvr>
                                      <p:tavLst>
                                        <p:tav tm="0">
                                          <p:val>
                                            <p:strVal val="#ppt_y+1"/>
                                          </p:val>
                                        </p:tav>
                                        <p:tav tm="100000">
                                          <p:val>
                                            <p:strVal val="#ppt_y-.03"/>
                                          </p:val>
                                        </p:tav>
                                      </p:tavLst>
                                    </p:anim>
                                    <p:anim calcmode="lin" valueType="num">
                                      <p:cBhvr>
                                        <p:cTn id="17" dur="75" accel="100000" fill="hold">
                                          <p:stCondLst>
                                            <p:cond delay="675"/>
                                          </p:stCondLst>
                                        </p:cTn>
                                        <p:tgtEl>
                                          <p:spTgt spid="11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19" grpId="0" bldLvl="0" animBg="1"/>
      <p:bldP spid="120" grpId="0"/>
    </p:bldLst>
  </p:timing>
</p:sld>
</file>

<file path=ppt/tags/tag1.xml><?xml version="1.0" encoding="utf-8"?>
<p:tagLst xmlns:p="http://schemas.openxmlformats.org/presentationml/2006/main">
  <p:tag name="KSO_WM_UNIT_TABLE_BEAUTIFY" val="smartTable{201c5586-9fc7-49ed-b981-c38bd001fe66}"/>
</p:tagLst>
</file>

<file path=ppt/tags/tag10.xml><?xml version="1.0" encoding="utf-8"?>
<p:tagLst xmlns:p="http://schemas.openxmlformats.org/presentationml/2006/main">
  <p:tag name="KSO_WM_UNIT_TABLE_BEAUTIFY" val="smartTable{7242f072-bc8b-429d-aa9d-161af1b9c05b}"/>
</p:tagLst>
</file>

<file path=ppt/tags/tag2.xml><?xml version="1.0" encoding="utf-8"?>
<p:tagLst xmlns:p="http://schemas.openxmlformats.org/presentationml/2006/main">
  <p:tag name="KSO_WM_UNIT_TABLE_BEAUTIFY" val="smartTable{583749ad-8c44-4783-8b9c-cc2bfd5a842d}"/>
  <p:tag name="TABLE_ENDDRAG_ORIGIN_RECT" val="393*375"/>
  <p:tag name="TABLE_ENDDRAG_RECT" val="491*98*393*375"/>
</p:tagLst>
</file>

<file path=ppt/tags/tag3.xml><?xml version="1.0" encoding="utf-8"?>
<p:tagLst xmlns:p="http://schemas.openxmlformats.org/presentationml/2006/main">
  <p:tag name="KSO_WM_UNIT_TABLE_BEAUTIFY" val="smartTable{7242f072-bc8b-429d-aa9d-161af1b9c05b}"/>
</p:tagLst>
</file>

<file path=ppt/tags/tag4.xml><?xml version="1.0" encoding="utf-8"?>
<p:tagLst xmlns:p="http://schemas.openxmlformats.org/presentationml/2006/main">
  <p:tag name="KSO_WM_UNIT_TABLE_BEAUTIFY" val="smartTable{7242f072-bc8b-429d-aa9d-161af1b9c05b}"/>
</p:tagLst>
</file>

<file path=ppt/tags/tag5.xml><?xml version="1.0" encoding="utf-8"?>
<p:tagLst xmlns:p="http://schemas.openxmlformats.org/presentationml/2006/main">
  <p:tag name="KSO_WM_UNIT_TABLE_BEAUTIFY" val="smartTable{f9ca772d-4047-4e46-8bf8-a5b01e109841}"/>
</p:tagLst>
</file>

<file path=ppt/tags/tag6.xml><?xml version="1.0" encoding="utf-8"?>
<p:tagLst xmlns:p="http://schemas.openxmlformats.org/presentationml/2006/main">
  <p:tag name="KSO_WM_UNIT_TABLE_BEAUTIFY" val="smartTable{201c5586-9fc7-49ed-b981-c38bd001fe66}"/>
  <p:tag name="TABLE_ENDDRAG_ORIGIN_RECT" val="896*443"/>
  <p:tag name="TABLE_ENDDRAG_RECT" val="32*82*896*443"/>
</p:tagLst>
</file>

<file path=ppt/tags/tag7.xml><?xml version="1.0" encoding="utf-8"?>
<p:tagLst xmlns:p="http://schemas.openxmlformats.org/presentationml/2006/main">
  <p:tag name="KSO_WM_UNIT_TABLE_BEAUTIFY" val="smartTable{7242f072-bc8b-429d-aa9d-161af1b9c05b}"/>
  <p:tag name="TABLE_ENDDRAG_ORIGIN_RECT" val="787*336"/>
  <p:tag name="TABLE_ENDDRAG_RECT" val="103*102*787*336"/>
</p:tagLst>
</file>

<file path=ppt/tags/tag8.xml><?xml version="1.0" encoding="utf-8"?>
<p:tagLst xmlns:p="http://schemas.openxmlformats.org/presentationml/2006/main">
  <p:tag name="KSO_WM_UNIT_TABLE_BEAUTIFY" val="smartTable{201c5586-9fc7-49ed-b981-c38bd001fe66}"/>
  <p:tag name="TABLE_ENDDRAG_ORIGIN_RECT" val="896*443"/>
  <p:tag name="TABLE_ENDDRAG_RECT" val="32*82*896*443"/>
</p:tagLst>
</file>

<file path=ppt/tags/tag9.xml><?xml version="1.0" encoding="utf-8"?>
<p:tagLst xmlns:p="http://schemas.openxmlformats.org/presentationml/2006/main">
  <p:tag name="KSO_WM_UNIT_TABLE_BEAUTIFY" val="smartTable{7242f072-bc8b-429d-aa9d-161af1b9c05b}"/>
</p:tagLst>
</file>

<file path=ppt/theme/theme1.xml><?xml version="1.0" encoding="utf-8"?>
<a:theme xmlns:a="http://schemas.openxmlformats.org/drawingml/2006/main" name="Office Theme">
  <a:themeElements>
    <a:clrScheme name="Custom 2">
      <a:dk1>
        <a:srgbClr val="26337B"/>
      </a:dk1>
      <a:lt1>
        <a:srgbClr val="FFFFFF"/>
      </a:lt1>
      <a:dk2>
        <a:srgbClr val="FD5D4E"/>
      </a:dk2>
      <a:lt2>
        <a:srgbClr val="26337B"/>
      </a:lt2>
      <a:accent1>
        <a:srgbClr val="F9EEE6"/>
      </a:accent1>
      <a:accent2>
        <a:srgbClr val="26337B"/>
      </a:accent2>
      <a:accent3>
        <a:srgbClr val="FD5D4E"/>
      </a:accent3>
      <a:accent4>
        <a:srgbClr val="FDD6BA"/>
      </a:accent4>
      <a:accent5>
        <a:srgbClr val="FFF6F0"/>
      </a:accent5>
      <a:accent6>
        <a:srgbClr val="26C281"/>
      </a:accent6>
      <a:hlink>
        <a:srgbClr val="48A1FA"/>
      </a:hlink>
      <a:folHlink>
        <a:srgbClr val="C490AA"/>
      </a:folHlink>
    </a:clrScheme>
    <a:fontScheme name="Custom 1">
      <a:majorFont>
        <a:latin typeface="Muli"/>
        <a:ea typeface=""/>
        <a:cs typeface=""/>
      </a:majorFont>
      <a:minorFont>
        <a:latin typeface="Mul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14062</Words>
  <Application>WPS 文字</Application>
  <PresentationFormat>宽屏</PresentationFormat>
  <Paragraphs>628</Paragraphs>
  <Slides>20</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20</vt:i4>
      </vt:variant>
    </vt:vector>
  </HeadingPairs>
  <TitlesOfParts>
    <vt:vector size="38" baseType="lpstr">
      <vt:lpstr>Arial</vt:lpstr>
      <vt:lpstr>宋体</vt:lpstr>
      <vt:lpstr>Wingdings</vt:lpstr>
      <vt:lpstr>Poppins</vt:lpstr>
      <vt:lpstr>苹方-简</vt:lpstr>
      <vt:lpstr>Wingdings</vt:lpstr>
      <vt:lpstr>Arial Bold</vt:lpstr>
      <vt:lpstr>宋体</vt:lpstr>
      <vt:lpstr>Calibri</vt:lpstr>
      <vt:lpstr>Muli</vt:lpstr>
      <vt:lpstr>微软雅黑</vt:lpstr>
      <vt:lpstr>汉仪旗黑</vt:lpstr>
      <vt:lpstr>Arial Unicode MS</vt:lpstr>
      <vt:lpstr>Helvetica Neue</vt:lpstr>
      <vt:lpstr>汉仪书宋二KW</vt:lpstr>
      <vt:lpstr>Heiti SC Light</vt:lpstr>
      <vt:lpstr>方正FW筑紫A圆 简</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Hari Wicaksono</dc:creator>
  <cp:lastModifiedBy>Enchanted</cp:lastModifiedBy>
  <cp:revision>323</cp:revision>
  <dcterms:created xsi:type="dcterms:W3CDTF">2023-03-29T12:04:05Z</dcterms:created>
  <dcterms:modified xsi:type="dcterms:W3CDTF">2023-03-29T12:04:05Z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71EED5878C115082ED420F64DDE99E75_43</vt:lpwstr>
  </property>
  <property fmtid="{D5CDD505-2E9C-101B-9397-08002B2CF9AE}" pid="3" name="KSOProductBuildVer">
    <vt:lpwstr>2052-5.2.1.7798</vt:lpwstr>
  </property>
</Properties>
</file>